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744" r:id="rId1"/>
  </p:sldMasterIdLst>
  <p:notesMasterIdLst>
    <p:notesMasterId r:id="rId29"/>
  </p:notesMasterIdLst>
  <p:handoutMasterIdLst>
    <p:handoutMasterId r:id="rId30"/>
  </p:handoutMasterIdLst>
  <p:sldIdLst>
    <p:sldId id="409" r:id="rId2"/>
    <p:sldId id="477" r:id="rId3"/>
    <p:sldId id="480" r:id="rId4"/>
    <p:sldId id="485" r:id="rId5"/>
    <p:sldId id="494" r:id="rId6"/>
    <p:sldId id="482" r:id="rId7"/>
    <p:sldId id="471" r:id="rId8"/>
    <p:sldId id="509" r:id="rId9"/>
    <p:sldId id="486" r:id="rId10"/>
    <p:sldId id="478" r:id="rId11"/>
    <p:sldId id="479" r:id="rId12"/>
    <p:sldId id="506" r:id="rId13"/>
    <p:sldId id="502" r:id="rId14"/>
    <p:sldId id="501" r:id="rId15"/>
    <p:sldId id="488" r:id="rId16"/>
    <p:sldId id="491" r:id="rId17"/>
    <p:sldId id="504" r:id="rId18"/>
    <p:sldId id="499" r:id="rId19"/>
    <p:sldId id="500" r:id="rId20"/>
    <p:sldId id="487" r:id="rId21"/>
    <p:sldId id="503" r:id="rId22"/>
    <p:sldId id="492" r:id="rId23"/>
    <p:sldId id="493" r:id="rId24"/>
    <p:sldId id="490" r:id="rId25"/>
    <p:sldId id="495" r:id="rId26"/>
    <p:sldId id="481" r:id="rId27"/>
    <p:sldId id="4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3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34C"/>
    <a:srgbClr val="C6C346"/>
    <a:srgbClr val="000000"/>
    <a:srgbClr val="EFEFF0"/>
    <a:srgbClr val="F2F2F2"/>
    <a:srgbClr val="FF504B"/>
    <a:srgbClr val="BCBEC0"/>
    <a:srgbClr val="6D6E71"/>
    <a:srgbClr val="4330FF"/>
    <a:srgbClr val="282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721C5E-E5C4-7040-AB96-0A944074BAB6}" v="130" dt="2021-11-03T00:04:01.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6960" autoAdjust="0"/>
  </p:normalViewPr>
  <p:slideViewPr>
    <p:cSldViewPr snapToGrid="0">
      <p:cViewPr varScale="1">
        <p:scale>
          <a:sx n="93" d="100"/>
          <a:sy n="93" d="100"/>
        </p:scale>
        <p:origin x="1880" y="192"/>
      </p:cViewPr>
      <p:guideLst>
        <p:guide pos="936"/>
        <p:guide orient="horz" pos="216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1" d="100"/>
        <a:sy n="81" d="100"/>
      </p:scale>
      <p:origin x="0" y="0"/>
    </p:cViewPr>
  </p:sorterViewPr>
  <p:notesViewPr>
    <p:cSldViewPr snapToGrid="0">
      <p:cViewPr>
        <p:scale>
          <a:sx n="75" d="100"/>
          <a:sy n="75" d="100"/>
        </p:scale>
        <p:origin x="4312" y="5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8F3FD-8012-4C7C-BCFB-C23E18FC275E}" type="datetimeFigureOut">
              <a:rPr lang="en-US" smtClean="0"/>
              <a:t>11/9/21</a:t>
            </a:fld>
            <a:endParaRPr lang="en-US" dirty="0"/>
          </a:p>
        </p:txBody>
      </p:sp>
      <p:sp>
        <p:nvSpPr>
          <p:cNvPr id="6" name="TextBox 5"/>
          <p:cNvSpPr txBox="1"/>
          <p:nvPr/>
        </p:nvSpPr>
        <p:spPr>
          <a:xfrm>
            <a:off x="164123" y="8858218"/>
            <a:ext cx="6459416" cy="215444"/>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rPr>
              <a:t>	© 2019 Gartner, Inc. and/or its affiliates. All rights reserved. Gartner is a registered trademark of Gartner, Inc. or its affiliates.</a:t>
            </a:r>
            <a:br>
              <a:rPr lang="en-US" sz="700" dirty="0">
                <a:solidFill>
                  <a:srgbClr val="979D9D"/>
                </a:solidFill>
              </a:rPr>
            </a:br>
            <a:r>
              <a:rPr lang="en-US" sz="700" b="1" dirty="0">
                <a:solidFill>
                  <a:srgbClr val="979D9D"/>
                </a:solidFill>
              </a:rPr>
              <a:t>INTERNAL — FOR INTERNAL USE ONLY or RESTRICTED [CHOSE ONE – DELETE AS APPROPRIATE] </a:t>
            </a:r>
            <a:r>
              <a:rPr lang="en-US" sz="700" b="0" baseline="0" dirty="0">
                <a:solidFill>
                  <a:srgbClr val="979D9D"/>
                </a:solidFill>
              </a:rPr>
              <a:t>| </a:t>
            </a:r>
            <a:r>
              <a:rPr lang="en-US" sz="700" dirty="0">
                <a:solidFill>
                  <a:srgbClr val="979D9D"/>
                </a:solidFill>
              </a:rPr>
              <a:t>Version X.X  Last updated [insert date format: DD Month YYYY]</a:t>
            </a:r>
          </a:p>
        </p:txBody>
      </p:sp>
    </p:spTree>
    <p:extLst>
      <p:ext uri="{BB962C8B-B14F-4D97-AF65-F5344CB8AC3E}">
        <p14:creationId xmlns:p14="http://schemas.microsoft.com/office/powerpoint/2010/main" val="10234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31633" y="712472"/>
            <a:ext cx="4794738" cy="2697041"/>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42371" y="3592535"/>
            <a:ext cx="6373258" cy="523481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rot="16200000">
            <a:off x="-1050931" y="1977711"/>
            <a:ext cx="2725105" cy="138499"/>
          </a:xfrm>
          <a:prstGeom prst="rect">
            <a:avLst/>
          </a:prstGeom>
          <a:noFill/>
        </p:spPr>
        <p:txBody>
          <a:bodyPr wrap="none" lIns="0" tIns="0" rIns="0" bIns="0" rtlCol="0" anchor="ctr">
            <a:spAutoFit/>
          </a:bodyPr>
          <a:lstStyle/>
          <a:p>
            <a:pPr algn="ctr">
              <a:spcBef>
                <a:spcPts val="0"/>
              </a:spcBef>
              <a:spcAft>
                <a:spcPts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2" name="TextBox 11"/>
          <p:cNvSpPr txBox="1"/>
          <p:nvPr/>
        </p:nvSpPr>
        <p:spPr>
          <a:xfrm rot="5400000">
            <a:off x="5183827" y="1977711"/>
            <a:ext cx="2725105" cy="138499"/>
          </a:xfrm>
          <a:prstGeom prst="rect">
            <a:avLst/>
          </a:prstGeom>
          <a:noFill/>
        </p:spPr>
        <p:txBody>
          <a:bodyPr wrap="none" lIns="0" tIns="0" rIns="0" bIns="0" rtlCol="0" anchor="ctr">
            <a:spAutoFit/>
          </a:bodyPr>
          <a:lstStyle/>
          <a:p>
            <a:pPr algn="ctr">
              <a:spcBef>
                <a:spcPts val="0"/>
              </a:spcBef>
              <a:spcAft>
                <a:spcPts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4" name="Text Box 86"/>
          <p:cNvSpPr txBox="1">
            <a:spLocks noChangeArrowheads="1"/>
          </p:cNvSpPr>
          <p:nvPr/>
        </p:nvSpPr>
        <p:spPr bwMode="gray">
          <a:xfrm>
            <a:off x="242373" y="128260"/>
            <a:ext cx="6326067" cy="258458"/>
          </a:xfrm>
          <a:prstGeom prst="rect">
            <a:avLst/>
          </a:prstGeom>
          <a:noFill/>
          <a:ln w="12700">
            <a:noFill/>
            <a:miter lim="800000"/>
            <a:headEnd type="none" w="sm" len="sm"/>
            <a:tailEnd type="none" w="sm" len="sm"/>
          </a:ln>
          <a:effectLst/>
        </p:spPr>
        <p:txBody>
          <a:bodyPr wrap="square" lIns="0" tIns="45683" rIns="91366" bIns="45683" anchor="t" anchorCtr="0">
            <a:spAutoFit/>
          </a:bodyPr>
          <a:lstStyle/>
          <a:p>
            <a:pPr marL="0" marR="0" lvl="0" indent="0" algn="l" defTabSz="912813" rtl="0" eaLnBrk="1" fontAlgn="auto" latinLnBrk="0" hangingPunct="1">
              <a:lnSpc>
                <a:spcPct val="90000"/>
              </a:lnSpc>
              <a:spcBef>
                <a:spcPct val="0"/>
              </a:spcBef>
              <a:spcAft>
                <a:spcPct val="0"/>
              </a:spcAft>
              <a:buClrTx/>
              <a:buSzTx/>
              <a:buFontTx/>
              <a:buNone/>
              <a:tabLst/>
              <a:defRPr/>
            </a:pPr>
            <a:r>
              <a:rPr lang="en-US" sz="1200" b="1" dirty="0"/>
              <a:t>Presentation Title</a:t>
            </a:r>
          </a:p>
        </p:txBody>
      </p:sp>
      <p:sp>
        <p:nvSpPr>
          <p:cNvPr id="8" name="TextBox 7"/>
          <p:cNvSpPr txBox="1"/>
          <p:nvPr/>
        </p:nvSpPr>
        <p:spPr>
          <a:xfrm>
            <a:off x="242372" y="8887703"/>
            <a:ext cx="6373258" cy="184666"/>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600" smtClean="0">
                <a:solidFill>
                  <a:srgbClr val="6E7878"/>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600" dirty="0">
                <a:solidFill>
                  <a:srgbClr val="6E7878"/>
                </a:solidFill>
              </a:rPr>
              <a:t>	© 2019 Gartner, Inc. and/or its affiliates. All rights reserved. Gartner is a registered trademark of Gartner, Inc. or its affiliates.</a:t>
            </a:r>
            <a:br>
              <a:rPr lang="en-US" sz="600" dirty="0">
                <a:solidFill>
                  <a:srgbClr val="6E7878"/>
                </a:solidFill>
              </a:rPr>
            </a:br>
            <a:r>
              <a:rPr lang="en-US" sz="600" b="1" dirty="0">
                <a:solidFill>
                  <a:srgbClr val="6E7878"/>
                </a:solidFill>
              </a:rPr>
              <a:t>INTERNAL — FOR INTERNAL USE ONLY or RESTRICTED [CHOOSE ONE – DELETE AS APPROPRIATE] </a:t>
            </a:r>
            <a:r>
              <a:rPr lang="en-US" sz="600" b="0" baseline="0" dirty="0">
                <a:solidFill>
                  <a:srgbClr val="6E7878"/>
                </a:solidFill>
              </a:rPr>
              <a:t>| </a:t>
            </a:r>
            <a:r>
              <a:rPr lang="en-US" sz="600" dirty="0">
                <a:solidFill>
                  <a:srgbClr val="6E7878"/>
                </a:solidFill>
              </a:rPr>
              <a:t>Version X.X  Last updated [insert date format: DD Month YYYY]</a:t>
            </a:r>
          </a:p>
        </p:txBody>
      </p:sp>
    </p:spTree>
    <p:extLst>
      <p:ext uri="{BB962C8B-B14F-4D97-AF65-F5344CB8AC3E}">
        <p14:creationId xmlns:p14="http://schemas.microsoft.com/office/powerpoint/2010/main" val="1265795583"/>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lnSpc>
        <a:spcPct val="90000"/>
      </a:lnSpc>
      <a:spcAft>
        <a:spcPts val="600"/>
      </a:spcAft>
      <a:buFont typeface="Arial" panose="020B0604020202020204" pitchFamily="34" charset="0"/>
      <a:buNone/>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49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endParaRPr lang="en-US" dirty="0"/>
          </a:p>
        </p:txBody>
      </p:sp>
    </p:spTree>
    <p:extLst>
      <p:ext uri="{BB962C8B-B14F-4D97-AF65-F5344CB8AC3E}">
        <p14:creationId xmlns:p14="http://schemas.microsoft.com/office/powerpoint/2010/main" val="279742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endParaRPr lang="en-US" dirty="0"/>
          </a:p>
        </p:txBody>
      </p:sp>
    </p:spTree>
    <p:extLst>
      <p:ext uri="{BB962C8B-B14F-4D97-AF65-F5344CB8AC3E}">
        <p14:creationId xmlns:p14="http://schemas.microsoft.com/office/powerpoint/2010/main" val="194525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Demonstrate effective management of prioritized risks</a:t>
            </a:r>
          </a:p>
          <a:p>
            <a:endParaRPr lang="en-US" dirty="0"/>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Provide a picture of how business critical assets are impacted</a:t>
            </a:r>
          </a:p>
          <a:p>
            <a:endParaRPr lang="en-US" dirty="0"/>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Provide accountability for decisions and help to justify security spend</a:t>
            </a:r>
          </a:p>
          <a:p>
            <a:endParaRPr lang="en-US" dirty="0"/>
          </a:p>
        </p:txBody>
      </p:sp>
    </p:spTree>
    <p:extLst>
      <p:ext uri="{BB962C8B-B14F-4D97-AF65-F5344CB8AC3E}">
        <p14:creationId xmlns:p14="http://schemas.microsoft.com/office/powerpoint/2010/main" val="2311045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r>
              <a:rPr lang="en-US" dirty="0"/>
              <a:t>6 threat categories</a:t>
            </a:r>
          </a:p>
          <a:p>
            <a:r>
              <a:rPr lang="en-US" dirty="0"/>
              <a:t>300 Threats </a:t>
            </a:r>
          </a:p>
          <a:p>
            <a:r>
              <a:rPr lang="en-US" dirty="0"/>
              <a:t>177 Controls</a:t>
            </a:r>
          </a:p>
          <a:p>
            <a:r>
              <a:rPr lang="en-US" dirty="0"/>
              <a:t>25 KPI’s</a:t>
            </a:r>
          </a:p>
          <a:p>
            <a:r>
              <a:rPr lang="en-US" dirty="0"/>
              <a:t>Operational Metrics change over time</a:t>
            </a:r>
          </a:p>
        </p:txBody>
      </p:sp>
    </p:spTree>
    <p:extLst>
      <p:ext uri="{BB962C8B-B14F-4D97-AF65-F5344CB8AC3E}">
        <p14:creationId xmlns:p14="http://schemas.microsoft.com/office/powerpoint/2010/main" val="1998462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38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Metrics are largely organization dependent, and their value is also generally defined by those within the organization, so in order for a security metrics program to be effective, defining the why is critical.  Without that, there will be little motivation or support for the work and effort that is required to build such a program.  Understanding the target audience is also equally critical, because if you are providing information that they don’t understand or value, then the metrics aren’t going to have their intended effect, which should be to demonstrate value and progress of some kind.  This level of effort should culminate in a charter of some sort.</a:t>
            </a:r>
          </a:p>
          <a:p>
            <a:endParaRPr lang="en-US" dirty="0"/>
          </a:p>
          <a:p>
            <a:r>
              <a:rPr lang="en-US" dirty="0"/>
              <a:t>Once the charter has been defined, identifying sources of data that feed the metrics is important, along with creating simplified processes to collect this data.</a:t>
            </a:r>
          </a:p>
          <a:p>
            <a:endParaRPr lang="en-US" dirty="0"/>
          </a:p>
          <a:p>
            <a:r>
              <a:rPr lang="en-US" dirty="0"/>
              <a:t>Once you have the data consolidated and normalized, determining the right format to present metric data is critical.  If the recipients of reported metric data don’t understand the reports, or cant track consistently over time, then the metrics wont serve their intended purpose and the effort will be largely wasted.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8530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https://www.logicmanager.com/erm-software/2018/09/05/how-to-measure-your-enterprise-risk-management-effectiveness/</a:t>
            </a:r>
          </a:p>
          <a:p>
            <a:endParaRPr lang="en-US" dirty="0"/>
          </a:p>
          <a:p>
            <a:endParaRPr lang="en-US" dirty="0"/>
          </a:p>
        </p:txBody>
      </p:sp>
    </p:spTree>
    <p:extLst>
      <p:ext uri="{BB962C8B-B14F-4D97-AF65-F5344CB8AC3E}">
        <p14:creationId xmlns:p14="http://schemas.microsoft.com/office/powerpoint/2010/main" val="349327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https://www.logicmanager.com/erm-software/2018/09/05/how-to-measure-your-enterprise-risk-management-effectiveness/</a:t>
            </a:r>
          </a:p>
          <a:p>
            <a:endParaRPr lang="en-US" dirty="0"/>
          </a:p>
          <a:p>
            <a:endParaRPr lang="en-US" dirty="0"/>
          </a:p>
        </p:txBody>
      </p:sp>
    </p:spTree>
    <p:extLst>
      <p:ext uri="{BB962C8B-B14F-4D97-AF65-F5344CB8AC3E}">
        <p14:creationId xmlns:p14="http://schemas.microsoft.com/office/powerpoint/2010/main" val="85482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Focusing on the wrong metrics can actually incentivize the team to perform work that doesn’t really matter to the organization</a:t>
            </a:r>
          </a:p>
          <a:p>
            <a:endParaRPr lang="en-US" dirty="0"/>
          </a:p>
        </p:txBody>
      </p:sp>
    </p:spTree>
    <p:extLst>
      <p:ext uri="{BB962C8B-B14F-4D97-AF65-F5344CB8AC3E}">
        <p14:creationId xmlns:p14="http://schemas.microsoft.com/office/powerpoint/2010/main" val="1427438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https://www.logicmanager.com/erm-software/2018/09/05/how-to-measure-your-enterprise-risk-management-effectiveness/</a:t>
            </a:r>
          </a:p>
          <a:p>
            <a:endParaRPr lang="en-US" dirty="0"/>
          </a:p>
          <a:p>
            <a:endParaRPr lang="en-US" dirty="0"/>
          </a:p>
        </p:txBody>
      </p:sp>
    </p:spTree>
    <p:extLst>
      <p:ext uri="{BB962C8B-B14F-4D97-AF65-F5344CB8AC3E}">
        <p14:creationId xmlns:p14="http://schemas.microsoft.com/office/powerpoint/2010/main" val="288255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why building effective metric programs is a worthy investment of time and energy</a:t>
            </a:r>
          </a:p>
          <a:p>
            <a:r>
              <a:rPr lang="en-US" dirty="0"/>
              <a:t>Discuss some approaches to metric program structure</a:t>
            </a:r>
          </a:p>
          <a:p>
            <a:r>
              <a:rPr lang="en-US" dirty="0"/>
              <a:t>Discuss some </a:t>
            </a:r>
          </a:p>
          <a:p>
            <a:endParaRPr lang="en-US" dirty="0"/>
          </a:p>
          <a:p>
            <a:pPr lvl="1"/>
            <a:r>
              <a:rPr lang="en-US" sz="1800" dirty="0"/>
              <a:t>How to measure them</a:t>
            </a:r>
          </a:p>
          <a:p>
            <a:pPr lvl="1"/>
            <a:r>
              <a:rPr lang="en-US" sz="1800" dirty="0"/>
              <a:t>Who is intended audience</a:t>
            </a:r>
          </a:p>
          <a:p>
            <a:pPr lvl="1"/>
            <a:r>
              <a:rPr lang="en-US" sz="1800" dirty="0"/>
              <a:t>The stories they tell</a:t>
            </a:r>
          </a:p>
          <a:p>
            <a:endParaRPr lang="en-US" dirty="0"/>
          </a:p>
        </p:txBody>
      </p:sp>
    </p:spTree>
    <p:extLst>
      <p:ext uri="{BB962C8B-B14F-4D97-AF65-F5344CB8AC3E}">
        <p14:creationId xmlns:p14="http://schemas.microsoft.com/office/powerpoint/2010/main" val="404284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Metrics are largely organization dependent, and their value is also generally defined by those within the organization, so in order for a security metrics program to be effective, defining the why is critical.  Without that, there will be little motivation or support for the work and effort that is required to build such a program.  Understanding the target audience is also equally critical, because if you are providing information that they don’t understand or value, then the metrics aren’t going to have their intended effect, which should be to demonstrate value and progress of some kind.  This level of effort should culminate in a charter of some sort.</a:t>
            </a:r>
          </a:p>
          <a:p>
            <a:endParaRPr lang="en-US" dirty="0"/>
          </a:p>
          <a:p>
            <a:r>
              <a:rPr lang="en-US" dirty="0"/>
              <a:t>Once the charter has been defined, identifying sources of data that feed the metrics is important, along with creating simplified processes to collect this data.</a:t>
            </a:r>
          </a:p>
          <a:p>
            <a:endParaRPr lang="en-US" dirty="0"/>
          </a:p>
          <a:p>
            <a:r>
              <a:rPr lang="en-US" dirty="0"/>
              <a:t>Once you have the data consolidated and normalized, determining the right format to present metric data is critical.  If the recipients of reported metric data don’t understand the reports, or cant track consistently over time, then the metrics wont serve their intended purpose and the effort will be largely wasted.</a:t>
            </a:r>
          </a:p>
          <a:p>
            <a:endParaRPr lang="en-US" dirty="0"/>
          </a:p>
          <a:p>
            <a:pPr lvl="3"/>
            <a:r>
              <a:rPr lang="en-US" sz="1800" dirty="0"/>
              <a:t>Continuous, time bound</a:t>
            </a:r>
          </a:p>
          <a:p>
            <a:pPr lvl="3"/>
            <a:r>
              <a:rPr lang="en-US" sz="1800" dirty="0"/>
              <a:t>Reporting format &amp; recipients</a:t>
            </a:r>
          </a:p>
          <a:p>
            <a:pPr lvl="3"/>
            <a:r>
              <a:rPr lang="en-US" sz="1800" dirty="0"/>
              <a:t>Start reporting data right away!</a:t>
            </a:r>
          </a:p>
          <a:p>
            <a:endParaRPr lang="en-US" dirty="0"/>
          </a:p>
          <a:p>
            <a:endParaRPr lang="en-US" dirty="0"/>
          </a:p>
          <a:p>
            <a:endParaRPr lang="en-US" dirty="0"/>
          </a:p>
        </p:txBody>
      </p:sp>
    </p:spTree>
    <p:extLst>
      <p:ext uri="{BB962C8B-B14F-4D97-AF65-F5344CB8AC3E}">
        <p14:creationId xmlns:p14="http://schemas.microsoft.com/office/powerpoint/2010/main" val="311153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Metrics are largely organization dependent, and their value is also generally defined by those within the organization, so in order for a security metrics program to be effective, defining the why is critical.  Without that, there will be little motivation or support for the work and effort that is required to build such a program.  Understanding the target audience is also equally critical, because if you are providing information that they don’t understand or value, then the metrics aren’t going to have their intended effect, which should be to demonstrate value and progress of some kind.  This level of effort should culminate in a charter of some sort.</a:t>
            </a:r>
          </a:p>
          <a:p>
            <a:endParaRPr lang="en-US" dirty="0"/>
          </a:p>
          <a:p>
            <a:r>
              <a:rPr lang="en-US" dirty="0"/>
              <a:t>Once the charter has been defined, identifying sources of data that feed the metrics is important, along with creating simplified processes to collect this data.</a:t>
            </a:r>
          </a:p>
          <a:p>
            <a:endParaRPr lang="en-US" dirty="0"/>
          </a:p>
          <a:p>
            <a:r>
              <a:rPr lang="en-US" dirty="0"/>
              <a:t>Once you have the data consolidated and normalized, determining the right format to present metric data is critical.  If the recipients of reported metric data don’t understand the reports, or cant track consistently over time, then the metrics wont serve their intended purpose and the effort will be largely wasted.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5325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Metrics are largely organization dependent, and their value is also generally defined by those within the organization, so in order for a security metrics program to be effective, defining the why is critical.  Without that, there will be little motivation or support for the work and effort that is required to build such a program.  Understanding the target audience is also equally critical, because if you are providing information that they don’t understand or value, then the metrics aren’t going to have their intended effect, which should be to demonstrate value and progress of some kind.  This level of effort should culminate in a charter of some sort.</a:t>
            </a:r>
          </a:p>
          <a:p>
            <a:endParaRPr lang="en-US" dirty="0"/>
          </a:p>
          <a:p>
            <a:r>
              <a:rPr lang="en-US" dirty="0"/>
              <a:t>Once the charter has been defined, identifying sources of data that feed the metrics is important, along with creating simplified processes to collect this data.</a:t>
            </a:r>
          </a:p>
          <a:p>
            <a:endParaRPr lang="en-US" dirty="0"/>
          </a:p>
          <a:p>
            <a:r>
              <a:rPr lang="en-US" dirty="0"/>
              <a:t>Once you have the data consolidated and normalized, determining the right format to present metric data is critical.  If the recipients of reported metric data don’t understand the reports, or cant track consistently over time, then the metrics wont serve their intended purpose and the effort will be largely wasted.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7371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Metrics are largely organization dependent, and their value is also generally defined by those within the organization, so in order for a security metrics program to be effective, defining the why is critical.  Without that, there will be little motivation or support for the work and effort that is required to build such a program.  Understanding the target audience is also equally critical, because if you are providing information that they don’t understand or value, then the metrics aren’t going to have their intended effect, which should be to demonstrate value and progress of some kind.  This level of effort should culminate in a charter of some sort.</a:t>
            </a:r>
          </a:p>
          <a:p>
            <a:endParaRPr lang="en-US" dirty="0"/>
          </a:p>
          <a:p>
            <a:r>
              <a:rPr lang="en-US" dirty="0"/>
              <a:t>Once the charter has been defined, identifying sources of data that feed the metrics is important, along with creating simplified processes to collect this data.</a:t>
            </a:r>
          </a:p>
          <a:p>
            <a:endParaRPr lang="en-US" dirty="0"/>
          </a:p>
          <a:p>
            <a:r>
              <a:rPr lang="en-US" dirty="0"/>
              <a:t>Once you have the data consolidated and normalized, determining the right format to present metric data is critical.  If the recipients of reported metric data don’t understand the reports, or cant track consistently over time, then the metrics wont serve their intended purpose and the effort will be largely wasted.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5819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SANS Institute found in its 2018 Security Operations Center Survey that just 54% of SOCs collected metrics, and most weren’t “business-relevant effectiveness metrics.” SANS said that without clear measurements, SOCs may run into funding resistance due to their inability to communicate to management the value of the SOC and overall security program.</a:t>
            </a:r>
          </a:p>
        </p:txBody>
      </p:sp>
    </p:spTree>
    <p:extLst>
      <p:ext uri="{BB962C8B-B14F-4D97-AF65-F5344CB8AC3E}">
        <p14:creationId xmlns:p14="http://schemas.microsoft.com/office/powerpoint/2010/main" val="130011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endParaRPr lang="en-US" dirty="0"/>
          </a:p>
        </p:txBody>
      </p:sp>
    </p:spTree>
    <p:extLst>
      <p:ext uri="{BB962C8B-B14F-4D97-AF65-F5344CB8AC3E}">
        <p14:creationId xmlns:p14="http://schemas.microsoft.com/office/powerpoint/2010/main" val="51717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Determine your place in the metric journey</a:t>
            </a:r>
          </a:p>
          <a:p>
            <a:endParaRPr lang="en-US" dirty="0"/>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Anticipate questions you may be asked </a:t>
            </a:r>
          </a:p>
          <a:p>
            <a:endParaRPr lang="en-US" dirty="0"/>
          </a:p>
        </p:txBody>
      </p:sp>
    </p:spTree>
    <p:extLst>
      <p:ext uri="{BB962C8B-B14F-4D97-AF65-F5344CB8AC3E}">
        <p14:creationId xmlns:p14="http://schemas.microsoft.com/office/powerpoint/2010/main" val="315035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r>
              <a:rPr lang="en-US" dirty="0"/>
              <a:t>Determine your place in your metric journey.  Are you starting from scratch, or revamping an existing program.  Are you rethinking the metrics that matter to you, or trying to get organizational buy-in to the information you are sharing?</a:t>
            </a:r>
          </a:p>
          <a:p>
            <a:endParaRPr lang="en-US" dirty="0"/>
          </a:p>
          <a:p>
            <a:r>
              <a:rPr lang="en-US" dirty="0"/>
              <a:t>Build intentional processes for managing metrics as your organization's security landscape changes.  Many regulatory compliance frameworks require you to perform a vulnerability scan when your network environment changes, or new systems are deployed.  Similarly, you should revisit the metrics you are reporting on when systems or platforms are interchanged or new solutions are deployed.</a:t>
            </a:r>
          </a:p>
          <a:p>
            <a:endParaRPr lang="en-US" dirty="0"/>
          </a:p>
          <a:p>
            <a:endParaRPr lang="en-US" dirty="0"/>
          </a:p>
        </p:txBody>
      </p:sp>
    </p:spTree>
    <p:extLst>
      <p:ext uri="{BB962C8B-B14F-4D97-AF65-F5344CB8AC3E}">
        <p14:creationId xmlns:p14="http://schemas.microsoft.com/office/powerpoint/2010/main" val="728599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68D29D-456A-5046-A11B-F15406B3C8B2}"/>
              </a:ext>
            </a:extLst>
          </p:cNvPr>
          <p:cNvSpPr txBox="1"/>
          <p:nvPr userDrawn="1"/>
        </p:nvSpPr>
        <p:spPr bwMode="gray">
          <a:xfrm>
            <a:off x="482140" y="6082803"/>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accent2"/>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accent2"/>
                </a:solidFill>
                <a:effectLst/>
                <a:latin typeface="Arial" charset="0"/>
                <a:ea typeface="Arial Unicode MS" pitchFamily="34" charset="-128"/>
                <a:cs typeface="Arial Unicode MS" pitchFamily="34" charset="-128"/>
              </a:rPr>
            </a:br>
            <a:r>
              <a:rPr lang="en-US" sz="700" b="0" i="0" u="none" strike="noStrike" kern="1200" dirty="0">
                <a:solidFill>
                  <a:schemeClr val="accent2"/>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accent2"/>
              </a:solidFill>
              <a:ea typeface="Arial Unicode MS" pitchFamily="34" charset="-128"/>
              <a:cs typeface="Arial Unicode MS" pitchFamily="34" charset="-128"/>
            </a:endParaRPr>
          </a:p>
        </p:txBody>
      </p:sp>
      <p:sp>
        <p:nvSpPr>
          <p:cNvPr id="24" name="Text Placeholder 13">
            <a:extLst>
              <a:ext uri="{FF2B5EF4-FFF2-40B4-BE49-F238E27FC236}">
                <a16:creationId xmlns:a16="http://schemas.microsoft.com/office/drawing/2014/main" id="{9980B18A-8BE3-784D-A8D9-47F264A4B88C}"/>
              </a:ext>
            </a:extLst>
          </p:cNvPr>
          <p:cNvSpPr>
            <a:spLocks noGrp="1"/>
          </p:cNvSpPr>
          <p:nvPr>
            <p:ph type="body" sz="quarter" idx="10" hasCustomPrompt="1"/>
          </p:nvPr>
        </p:nvSpPr>
        <p:spPr>
          <a:xfrm>
            <a:off x="457200" y="2103120"/>
            <a:ext cx="5486400" cy="914400"/>
          </a:xfrm>
        </p:spPr>
        <p:txBody>
          <a:bodyPr/>
          <a:lstStyle>
            <a:lvl1pPr marL="0" indent="0">
              <a:spcAft>
                <a:spcPts val="0"/>
              </a:spcAft>
              <a:buNone/>
              <a:defRPr sz="2400" b="0" i="0" spc="0" baseline="0">
                <a:solidFill>
                  <a:schemeClr val="tx2"/>
                </a:solidFill>
                <a:latin typeface="+mj-lt"/>
                <a:cs typeface="Courier New" panose="02070309020205020404" pitchFamily="49" charset="0"/>
              </a:defRPr>
            </a:lvl1pPr>
            <a:lvl2pPr marL="17463" indent="0">
              <a:spcAft>
                <a:spcPts val="0"/>
              </a:spcAft>
              <a:buNone/>
              <a:tabLst/>
              <a:defRPr sz="2400" b="0" i="0" spc="0" baseline="0">
                <a:solidFill>
                  <a:schemeClr val="tx2"/>
                </a:solidFill>
                <a:latin typeface="+mj-lt"/>
                <a:cs typeface="Courier New" panose="02070309020205020404" pitchFamily="49" charset="0"/>
              </a:defRPr>
            </a:lvl2pPr>
            <a:lvl3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3pPr>
            <a:lvl4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4pPr>
            <a:lvl5pPr marL="17463" indent="-17463">
              <a:spcAft>
                <a:spcPts val="0"/>
              </a:spcAft>
              <a:buNone/>
              <a:tabLst/>
              <a:defRPr b="1" i="0">
                <a:solidFill>
                  <a:schemeClr val="tx1"/>
                </a:solidFill>
                <a:latin typeface="Courier New" panose="02070309020205020404" pitchFamily="49" charset="0"/>
                <a:cs typeface="Courier New" panose="02070309020205020404" pitchFamily="49" charset="0"/>
              </a:defRPr>
            </a:lvl5pPr>
          </a:lstStyle>
          <a:p>
            <a:pPr lvl="0"/>
            <a:r>
              <a:rPr lang="en-US" dirty="0"/>
              <a:t>Click to add presenter name</a:t>
            </a:r>
          </a:p>
          <a:p>
            <a:pPr lvl="1"/>
            <a:r>
              <a:rPr lang="en-US" dirty="0"/>
              <a:t>Add date on second line</a:t>
            </a:r>
          </a:p>
        </p:txBody>
      </p:sp>
      <p:pic>
        <p:nvPicPr>
          <p:cNvPr id="25" name="Graphic 24">
            <a:extLst>
              <a:ext uri="{FF2B5EF4-FFF2-40B4-BE49-F238E27FC236}">
                <a16:creationId xmlns:a16="http://schemas.microsoft.com/office/drawing/2014/main" id="{B1B602CA-3ADD-7D4E-B0B7-E9C38FCFB0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309" y="5957894"/>
            <a:ext cx="1019588" cy="430206"/>
          </a:xfrm>
          <a:prstGeom prst="rect">
            <a:avLst/>
          </a:prstGeom>
        </p:spPr>
      </p:pic>
      <p:cxnSp>
        <p:nvCxnSpPr>
          <p:cNvPr id="7" name="Straight Connector 6">
            <a:extLst>
              <a:ext uri="{FF2B5EF4-FFF2-40B4-BE49-F238E27FC236}">
                <a16:creationId xmlns:a16="http://schemas.microsoft.com/office/drawing/2014/main" id="{44F1A172-7E8B-E541-B793-E4E71AF5FE32}"/>
              </a:ext>
            </a:extLst>
          </p:cNvPr>
          <p:cNvCxnSpPr>
            <a:cxnSpLocks/>
          </p:cNvCxnSpPr>
          <p:nvPr userDrawn="1"/>
        </p:nvCxnSpPr>
        <p:spPr>
          <a:xfrm>
            <a:off x="457200" y="1346301"/>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BC537B92-8401-6543-A5A8-17F9C0508324}"/>
              </a:ext>
            </a:extLst>
          </p:cNvPr>
          <p:cNvSpPr>
            <a:spLocks noGrp="1"/>
          </p:cNvSpPr>
          <p:nvPr>
            <p:ph type="title" hasCustomPrompt="1"/>
          </p:nvPr>
        </p:nvSpPr>
        <p:spPr>
          <a:xfrm>
            <a:off x="457200" y="402336"/>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1"/>
                </a:solidFill>
              </a:defRPr>
            </a:lvl1pPr>
          </a:lstStyle>
          <a:p>
            <a:r>
              <a:rPr lang="en-US" dirty="0"/>
              <a:t>Click to Add Title; Up to 2 Lines of Copy;</a:t>
            </a:r>
            <a:br>
              <a:rPr lang="en-US" dirty="0"/>
            </a:br>
            <a:r>
              <a:rPr lang="en-US" dirty="0"/>
              <a:t>60 Characters Maximum</a:t>
            </a:r>
          </a:p>
        </p:txBody>
      </p:sp>
    </p:spTree>
    <p:extLst>
      <p:ext uri="{BB962C8B-B14F-4D97-AF65-F5344CB8AC3E}">
        <p14:creationId xmlns:p14="http://schemas.microsoft.com/office/powerpoint/2010/main" val="670978407"/>
      </p:ext>
    </p:extLst>
  </p:cSld>
  <p:clrMapOvr>
    <a:masterClrMapping/>
  </p:clrMapOvr>
  <p:extLst>
    <p:ext uri="{DCECCB84-F9BA-43D5-87BE-67443E8EF086}">
      <p15:sldGuideLst xmlns:p15="http://schemas.microsoft.com/office/powerpoint/2012/main">
        <p15:guide id="1" orient="horz" pos="7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CE37AB8-5081-DF49-810E-13AD2B3674F8}"/>
              </a:ext>
            </a:extLst>
          </p:cNvPr>
          <p:cNvSpPr>
            <a:spLocks noGrp="1"/>
          </p:cNvSpPr>
          <p:nvPr>
            <p:ph sz="quarter" idx="10"/>
          </p:nvPr>
        </p:nvSpPr>
        <p:spPr>
          <a:xfrm>
            <a:off x="457200" y="2079625"/>
            <a:ext cx="11250613" cy="35972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A8A1D7A0-921C-7145-AA2A-9C4F71CFB959}"/>
              </a:ext>
            </a:extLst>
          </p:cNvPr>
          <p:cNvSpPr>
            <a:spLocks noGrp="1"/>
          </p:cNvSpPr>
          <p:nvPr>
            <p:ph type="title"/>
          </p:nvPr>
        </p:nvSpPr>
        <p:spPr/>
        <p:txBody>
          <a:bodyPr/>
          <a:lstStyle/>
          <a:p>
            <a:r>
              <a:rPr lang="en-US" dirty="0"/>
              <a:t>Click to edit Master title style</a:t>
            </a:r>
          </a:p>
        </p:txBody>
      </p:sp>
      <p:cxnSp>
        <p:nvCxnSpPr>
          <p:cNvPr id="9" name="Straight Connector 8">
            <a:extLst>
              <a:ext uri="{FF2B5EF4-FFF2-40B4-BE49-F238E27FC236}">
                <a16:creationId xmlns:a16="http://schemas.microsoft.com/office/drawing/2014/main" id="{B1CFA2E1-22BB-E442-9998-62FF6BEF136F}"/>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15">
            <a:extLst>
              <a:ext uri="{FF2B5EF4-FFF2-40B4-BE49-F238E27FC236}">
                <a16:creationId xmlns:a16="http://schemas.microsoft.com/office/drawing/2014/main" id="{69E5751D-5E10-9241-B21C-B2F023275203}"/>
              </a:ext>
            </a:extLst>
          </p:cNvPr>
          <p:cNvSpPr>
            <a:spLocks noGrp="1"/>
          </p:cNvSpPr>
          <p:nvPr>
            <p:ph type="body" sz="quarter" idx="11"/>
          </p:nvPr>
        </p:nvSpPr>
        <p:spPr>
          <a:xfrm>
            <a:off x="457200" y="1552761"/>
            <a:ext cx="11251074" cy="376052"/>
          </a:xfrm>
        </p:spPr>
        <p:txBody>
          <a:bodyPr/>
          <a:lstStyle>
            <a:lvl1pPr marL="0" indent="0">
              <a:spcAft>
                <a:spcPts val="0"/>
              </a:spcAft>
              <a:buNone/>
              <a:defRPr sz="1400" b="1"/>
            </a:lvl1pPr>
            <a:lvl2pPr marL="320040" indent="0">
              <a:spcAft>
                <a:spcPts val="0"/>
              </a:spcAft>
              <a:buNone/>
              <a:defRPr sz="1400" b="1"/>
            </a:lvl2pPr>
            <a:lvl3pPr marL="548640" indent="0">
              <a:spcAft>
                <a:spcPts val="0"/>
              </a:spcAft>
              <a:buNone/>
              <a:defRPr sz="1400" b="1"/>
            </a:lvl3pPr>
            <a:lvl4pPr marL="822960" indent="0">
              <a:spcAft>
                <a:spcPts val="0"/>
              </a:spcAft>
              <a:buNone/>
              <a:defRPr sz="1400" b="1"/>
            </a:lvl4pPr>
            <a:lvl5pPr marL="1051560" indent="0">
              <a:spcAft>
                <a:spcPts val="0"/>
              </a:spcAft>
              <a:buNone/>
              <a:defRPr sz="1400" b="1"/>
            </a:lvl5pPr>
          </a:lstStyle>
          <a:p>
            <a:pPr lvl="0"/>
            <a:r>
              <a:rPr lang="en-US" dirty="0"/>
              <a:t>Click to edit Master text styles</a:t>
            </a:r>
          </a:p>
        </p:txBody>
      </p:sp>
    </p:spTree>
    <p:extLst>
      <p:ext uri="{BB962C8B-B14F-4D97-AF65-F5344CB8AC3E}">
        <p14:creationId xmlns:p14="http://schemas.microsoft.com/office/powerpoint/2010/main" val="150879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EB70E-2F5A-DD47-B670-42830B1DEB19}"/>
              </a:ext>
            </a:extLst>
          </p:cNvPr>
          <p:cNvSpPr>
            <a:spLocks noGrp="1"/>
          </p:cNvSpPr>
          <p:nvPr>
            <p:ph type="title"/>
          </p:nvPr>
        </p:nvSpPr>
        <p:spPr/>
        <p:txBody>
          <a:bodyPr/>
          <a:lstStyle/>
          <a:p>
            <a:r>
              <a:rPr lang="en-US" dirty="0"/>
              <a:t>Click to edit Master title style</a:t>
            </a:r>
          </a:p>
        </p:txBody>
      </p:sp>
      <p:cxnSp>
        <p:nvCxnSpPr>
          <p:cNvPr id="8" name="Straight Connector 7">
            <a:extLst>
              <a:ext uri="{FF2B5EF4-FFF2-40B4-BE49-F238E27FC236}">
                <a16:creationId xmlns:a16="http://schemas.microsoft.com/office/drawing/2014/main" id="{65CF8DCA-7D4D-8A42-AB78-0D396FD48AA5}"/>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844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EB70E-2F5A-DD47-B670-42830B1DEB19}"/>
              </a:ext>
            </a:extLst>
          </p:cNvPr>
          <p:cNvSpPr>
            <a:spLocks noGrp="1"/>
          </p:cNvSpPr>
          <p:nvPr>
            <p:ph type="title"/>
          </p:nvPr>
        </p:nvSpPr>
        <p:spPr/>
        <p:txBody>
          <a:bodyPr/>
          <a:lstStyle/>
          <a:p>
            <a:r>
              <a:rPr lang="en-US" dirty="0"/>
              <a:t>Click to edit Master title style</a:t>
            </a:r>
          </a:p>
        </p:txBody>
      </p:sp>
      <p:cxnSp>
        <p:nvCxnSpPr>
          <p:cNvPr id="8" name="Straight Connector 7">
            <a:extLst>
              <a:ext uri="{FF2B5EF4-FFF2-40B4-BE49-F238E27FC236}">
                <a16:creationId xmlns:a16="http://schemas.microsoft.com/office/drawing/2014/main" id="{65CF8DCA-7D4D-8A42-AB78-0D396FD48AA5}"/>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1F82D393-ED0E-E44D-B0FE-C6AF87D5F566}"/>
              </a:ext>
            </a:extLst>
          </p:cNvPr>
          <p:cNvSpPr>
            <a:spLocks noGrp="1"/>
          </p:cNvSpPr>
          <p:nvPr>
            <p:ph type="body" sz="quarter" idx="11"/>
          </p:nvPr>
        </p:nvSpPr>
        <p:spPr>
          <a:xfrm>
            <a:off x="457200" y="1343025"/>
            <a:ext cx="11251074" cy="376052"/>
          </a:xfrm>
        </p:spPr>
        <p:txBody>
          <a:bodyPr/>
          <a:lstStyle>
            <a:lvl1pPr marL="0" indent="0">
              <a:spcAft>
                <a:spcPts val="0"/>
              </a:spcAft>
              <a:buNone/>
              <a:defRPr sz="1400" b="1"/>
            </a:lvl1pPr>
            <a:lvl2pPr marL="320040" indent="0">
              <a:spcAft>
                <a:spcPts val="0"/>
              </a:spcAft>
              <a:buNone/>
              <a:defRPr sz="1400" b="1"/>
            </a:lvl2pPr>
            <a:lvl3pPr marL="548640" indent="0">
              <a:spcAft>
                <a:spcPts val="0"/>
              </a:spcAft>
              <a:buNone/>
              <a:defRPr sz="1400" b="1"/>
            </a:lvl3pPr>
            <a:lvl4pPr marL="822960" indent="0">
              <a:spcAft>
                <a:spcPts val="0"/>
              </a:spcAft>
              <a:buNone/>
              <a:defRPr sz="1400" b="1"/>
            </a:lvl4pPr>
            <a:lvl5pPr marL="1051560" indent="0">
              <a:spcAft>
                <a:spcPts val="0"/>
              </a:spcAft>
              <a:buNone/>
              <a:defRPr sz="1400" b="1"/>
            </a:lvl5pPr>
          </a:lstStyle>
          <a:p>
            <a:pPr lvl="0"/>
            <a:r>
              <a:rPr lang="en-US" dirty="0"/>
              <a:t>Click to edit Master text styles</a:t>
            </a:r>
          </a:p>
        </p:txBody>
      </p:sp>
    </p:spTree>
    <p:extLst>
      <p:ext uri="{BB962C8B-B14F-4D97-AF65-F5344CB8AC3E}">
        <p14:creationId xmlns:p14="http://schemas.microsoft.com/office/powerpoint/2010/main" val="2269416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E47A9875-8B45-3A47-9781-6A5436DF9F69}"/>
              </a:ext>
            </a:extLst>
          </p:cNvPr>
          <p:cNvSpPr>
            <a:spLocks noGrp="1"/>
          </p:cNvSpPr>
          <p:nvPr>
            <p:ph sz="quarter" idx="10"/>
          </p:nvPr>
        </p:nvSpPr>
        <p:spPr>
          <a:xfrm>
            <a:off x="457201" y="1737360"/>
            <a:ext cx="5212080" cy="39319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EF5F8E4D-3590-B346-8690-44E70490D3E6}"/>
              </a:ext>
            </a:extLst>
          </p:cNvPr>
          <p:cNvSpPr>
            <a:spLocks noGrp="1"/>
          </p:cNvSpPr>
          <p:nvPr>
            <p:ph type="title"/>
          </p:nvPr>
        </p:nvSpPr>
        <p:spPr/>
        <p:txBody>
          <a:bodyPr/>
          <a:lstStyle/>
          <a:p>
            <a:r>
              <a:rPr lang="en-US"/>
              <a:t>Click to edit Master title style</a:t>
            </a:r>
          </a:p>
        </p:txBody>
      </p:sp>
      <p:cxnSp>
        <p:nvCxnSpPr>
          <p:cNvPr id="6" name="Straight Connector 5">
            <a:extLst>
              <a:ext uri="{FF2B5EF4-FFF2-40B4-BE49-F238E27FC236}">
                <a16:creationId xmlns:a16="http://schemas.microsoft.com/office/drawing/2014/main" id="{0F281EFB-4A42-8A43-A50B-A71ACD455627}"/>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29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E47A9875-8B45-3A47-9781-6A5436DF9F69}"/>
              </a:ext>
            </a:extLst>
          </p:cNvPr>
          <p:cNvSpPr>
            <a:spLocks noGrp="1"/>
          </p:cNvSpPr>
          <p:nvPr>
            <p:ph sz="quarter" idx="10"/>
          </p:nvPr>
        </p:nvSpPr>
        <p:spPr>
          <a:xfrm>
            <a:off x="457201" y="1737360"/>
            <a:ext cx="521208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4">
            <a:extLst>
              <a:ext uri="{FF2B5EF4-FFF2-40B4-BE49-F238E27FC236}">
                <a16:creationId xmlns:a16="http://schemas.microsoft.com/office/drawing/2014/main" id="{80EEE236-17BA-B441-A4B6-B32E5803CA42}"/>
              </a:ext>
            </a:extLst>
          </p:cNvPr>
          <p:cNvSpPr>
            <a:spLocks noGrp="1"/>
          </p:cNvSpPr>
          <p:nvPr>
            <p:ph sz="quarter" idx="11"/>
          </p:nvPr>
        </p:nvSpPr>
        <p:spPr>
          <a:xfrm>
            <a:off x="6521133" y="1737360"/>
            <a:ext cx="521208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6E485323-FD1C-BF45-B6B1-1A8AEC80E28B}"/>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7C351661-C7EA-7C44-96F3-C4D56A727D7D}"/>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950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56D9D47F-DFF6-D24C-9B7D-DBE77633F7CB}"/>
              </a:ext>
            </a:extLst>
          </p:cNvPr>
          <p:cNvSpPr>
            <a:spLocks noGrp="1"/>
          </p:cNvSpPr>
          <p:nvPr>
            <p:ph sz="quarter" idx="10"/>
          </p:nvPr>
        </p:nvSpPr>
        <p:spPr>
          <a:xfrm>
            <a:off x="457201" y="1737360"/>
            <a:ext cx="3291840" cy="39319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8195159E-57DF-0940-974E-FCA1EE65C384}"/>
              </a:ext>
            </a:extLst>
          </p:cNvPr>
          <p:cNvSpPr>
            <a:spLocks noGrp="1"/>
          </p:cNvSpPr>
          <p:nvPr>
            <p:ph sz="quarter" idx="11"/>
          </p:nvPr>
        </p:nvSpPr>
        <p:spPr>
          <a:xfrm>
            <a:off x="4449288" y="1737360"/>
            <a:ext cx="329184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4">
            <a:extLst>
              <a:ext uri="{FF2B5EF4-FFF2-40B4-BE49-F238E27FC236}">
                <a16:creationId xmlns:a16="http://schemas.microsoft.com/office/drawing/2014/main" id="{402C1434-B370-9F4F-8993-5B3973CD4196}"/>
              </a:ext>
            </a:extLst>
          </p:cNvPr>
          <p:cNvSpPr>
            <a:spLocks noGrp="1"/>
          </p:cNvSpPr>
          <p:nvPr>
            <p:ph sz="quarter" idx="12"/>
          </p:nvPr>
        </p:nvSpPr>
        <p:spPr>
          <a:xfrm>
            <a:off x="8441374" y="1737360"/>
            <a:ext cx="329184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7AD9988A-655A-BF4F-B1D5-4ECFC072CA6D}"/>
              </a:ext>
            </a:extLst>
          </p:cNvPr>
          <p:cNvSpPr>
            <a:spLocks noGrp="1"/>
          </p:cNvSpPr>
          <p:nvPr>
            <p:ph type="title"/>
          </p:nvPr>
        </p:nvSpPr>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7309F682-F41B-EC49-9BBC-6D5502122117}"/>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61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56D9D47F-DFF6-D24C-9B7D-DBE77633F7CB}"/>
              </a:ext>
            </a:extLst>
          </p:cNvPr>
          <p:cNvSpPr>
            <a:spLocks noGrp="1"/>
          </p:cNvSpPr>
          <p:nvPr>
            <p:ph sz="quarter" idx="10"/>
          </p:nvPr>
        </p:nvSpPr>
        <p:spPr>
          <a:xfrm>
            <a:off x="457201" y="1737360"/>
            <a:ext cx="3291840" cy="3931920"/>
          </a:xfrm>
          <a:solidFill>
            <a:srgbClr val="F2F2F2"/>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8195159E-57DF-0940-974E-FCA1EE65C384}"/>
              </a:ext>
            </a:extLst>
          </p:cNvPr>
          <p:cNvSpPr>
            <a:spLocks noGrp="1"/>
          </p:cNvSpPr>
          <p:nvPr>
            <p:ph sz="quarter" idx="11"/>
          </p:nvPr>
        </p:nvSpPr>
        <p:spPr>
          <a:xfrm>
            <a:off x="4449288" y="1737360"/>
            <a:ext cx="3291840" cy="3931920"/>
          </a:xfrm>
          <a:solidFill>
            <a:srgbClr val="F2F2F2"/>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4">
            <a:extLst>
              <a:ext uri="{FF2B5EF4-FFF2-40B4-BE49-F238E27FC236}">
                <a16:creationId xmlns:a16="http://schemas.microsoft.com/office/drawing/2014/main" id="{402C1434-B370-9F4F-8993-5B3973CD4196}"/>
              </a:ext>
            </a:extLst>
          </p:cNvPr>
          <p:cNvSpPr>
            <a:spLocks noGrp="1"/>
          </p:cNvSpPr>
          <p:nvPr>
            <p:ph sz="quarter" idx="12"/>
          </p:nvPr>
        </p:nvSpPr>
        <p:spPr>
          <a:xfrm>
            <a:off x="8441374" y="1737360"/>
            <a:ext cx="3291840" cy="3931920"/>
          </a:xfrm>
          <a:solidFill>
            <a:srgbClr val="F2F2F2"/>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B97F0863-A644-4945-A00B-E9EEC6ECAD75}"/>
              </a:ext>
            </a:extLst>
          </p:cNvPr>
          <p:cNvSpPr>
            <a:spLocks noGrp="1"/>
          </p:cNvSpPr>
          <p:nvPr>
            <p:ph type="title"/>
          </p:nvPr>
        </p:nvSpPr>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BC1625A3-9658-2A42-AAD9-DCF5BE163DB6}"/>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26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56D9D47F-DFF6-D24C-9B7D-DBE77633F7CB}"/>
              </a:ext>
            </a:extLst>
          </p:cNvPr>
          <p:cNvSpPr>
            <a:spLocks noGrp="1"/>
          </p:cNvSpPr>
          <p:nvPr>
            <p:ph sz="quarter" idx="10"/>
          </p:nvPr>
        </p:nvSpPr>
        <p:spPr>
          <a:xfrm>
            <a:off x="457201" y="1737360"/>
            <a:ext cx="22860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4">
            <a:extLst>
              <a:ext uri="{FF2B5EF4-FFF2-40B4-BE49-F238E27FC236}">
                <a16:creationId xmlns:a16="http://schemas.microsoft.com/office/drawing/2014/main" id="{CA45A670-7446-B04F-BBBA-347AF3161DDF}"/>
              </a:ext>
            </a:extLst>
          </p:cNvPr>
          <p:cNvSpPr>
            <a:spLocks noGrp="1"/>
          </p:cNvSpPr>
          <p:nvPr>
            <p:ph sz="quarter" idx="11"/>
          </p:nvPr>
        </p:nvSpPr>
        <p:spPr>
          <a:xfrm>
            <a:off x="3453872" y="1737360"/>
            <a:ext cx="22860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4">
            <a:extLst>
              <a:ext uri="{FF2B5EF4-FFF2-40B4-BE49-F238E27FC236}">
                <a16:creationId xmlns:a16="http://schemas.microsoft.com/office/drawing/2014/main" id="{D6C21CA5-EA8E-5E45-B0C1-A6C904323D57}"/>
              </a:ext>
            </a:extLst>
          </p:cNvPr>
          <p:cNvSpPr>
            <a:spLocks noGrp="1"/>
          </p:cNvSpPr>
          <p:nvPr>
            <p:ph sz="quarter" idx="12"/>
          </p:nvPr>
        </p:nvSpPr>
        <p:spPr>
          <a:xfrm>
            <a:off x="6450543" y="1737360"/>
            <a:ext cx="22860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4">
            <a:extLst>
              <a:ext uri="{FF2B5EF4-FFF2-40B4-BE49-F238E27FC236}">
                <a16:creationId xmlns:a16="http://schemas.microsoft.com/office/drawing/2014/main" id="{33B89C3B-F725-D944-8E6E-8CC2D8A07E48}"/>
              </a:ext>
            </a:extLst>
          </p:cNvPr>
          <p:cNvSpPr>
            <a:spLocks noGrp="1"/>
          </p:cNvSpPr>
          <p:nvPr>
            <p:ph sz="quarter" idx="13"/>
          </p:nvPr>
        </p:nvSpPr>
        <p:spPr>
          <a:xfrm>
            <a:off x="9447214" y="1737360"/>
            <a:ext cx="22860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BC68E4A0-4DBE-5C4E-8C09-5AE7931547F7}"/>
              </a:ext>
            </a:extLst>
          </p:cNvPr>
          <p:cNvSpPr>
            <a:spLocks noGrp="1"/>
          </p:cNvSpPr>
          <p:nvPr>
            <p:ph type="title"/>
          </p:nvPr>
        </p:nvSpPr>
        <p:spPr/>
        <p:txBody>
          <a:bodyPr/>
          <a:lstStyle/>
          <a:p>
            <a:r>
              <a:rPr lang="en-US" dirty="0"/>
              <a:t>Click to edit Master title style</a:t>
            </a:r>
          </a:p>
        </p:txBody>
      </p:sp>
      <p:cxnSp>
        <p:nvCxnSpPr>
          <p:cNvPr id="13" name="Straight Connector 12">
            <a:extLst>
              <a:ext uri="{FF2B5EF4-FFF2-40B4-BE49-F238E27FC236}">
                <a16:creationId xmlns:a16="http://schemas.microsoft.com/office/drawing/2014/main" id="{30C4DC9E-CCCF-344D-98A1-814A2947DBF6}"/>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02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56D9D47F-DFF6-D24C-9B7D-DBE77633F7CB}"/>
              </a:ext>
            </a:extLst>
          </p:cNvPr>
          <p:cNvSpPr>
            <a:spLocks noGrp="1"/>
          </p:cNvSpPr>
          <p:nvPr>
            <p:ph sz="quarter" idx="10"/>
          </p:nvPr>
        </p:nvSpPr>
        <p:spPr>
          <a:xfrm>
            <a:off x="457201" y="1737360"/>
            <a:ext cx="2286000" cy="3931920"/>
          </a:xfrm>
          <a:solidFill>
            <a:schemeClr val="bg1">
              <a:lumMod val="95000"/>
            </a:schemeClr>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4">
            <a:extLst>
              <a:ext uri="{FF2B5EF4-FFF2-40B4-BE49-F238E27FC236}">
                <a16:creationId xmlns:a16="http://schemas.microsoft.com/office/drawing/2014/main" id="{CA45A670-7446-B04F-BBBA-347AF3161DDF}"/>
              </a:ext>
            </a:extLst>
          </p:cNvPr>
          <p:cNvSpPr>
            <a:spLocks noGrp="1"/>
          </p:cNvSpPr>
          <p:nvPr>
            <p:ph sz="quarter" idx="11"/>
          </p:nvPr>
        </p:nvSpPr>
        <p:spPr>
          <a:xfrm>
            <a:off x="3453872" y="1737360"/>
            <a:ext cx="2286000" cy="3931920"/>
          </a:xfrm>
          <a:solidFill>
            <a:schemeClr val="bg1">
              <a:lumMod val="95000"/>
            </a:schemeClr>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4">
            <a:extLst>
              <a:ext uri="{FF2B5EF4-FFF2-40B4-BE49-F238E27FC236}">
                <a16:creationId xmlns:a16="http://schemas.microsoft.com/office/drawing/2014/main" id="{D6C21CA5-EA8E-5E45-B0C1-A6C904323D57}"/>
              </a:ext>
            </a:extLst>
          </p:cNvPr>
          <p:cNvSpPr>
            <a:spLocks noGrp="1"/>
          </p:cNvSpPr>
          <p:nvPr>
            <p:ph sz="quarter" idx="12"/>
          </p:nvPr>
        </p:nvSpPr>
        <p:spPr>
          <a:xfrm>
            <a:off x="6450543" y="1737360"/>
            <a:ext cx="2286000" cy="3931920"/>
          </a:xfrm>
          <a:solidFill>
            <a:schemeClr val="bg1">
              <a:lumMod val="95000"/>
            </a:schemeClr>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4">
            <a:extLst>
              <a:ext uri="{FF2B5EF4-FFF2-40B4-BE49-F238E27FC236}">
                <a16:creationId xmlns:a16="http://schemas.microsoft.com/office/drawing/2014/main" id="{33B89C3B-F725-D944-8E6E-8CC2D8A07E48}"/>
              </a:ext>
            </a:extLst>
          </p:cNvPr>
          <p:cNvSpPr>
            <a:spLocks noGrp="1"/>
          </p:cNvSpPr>
          <p:nvPr>
            <p:ph sz="quarter" idx="13"/>
          </p:nvPr>
        </p:nvSpPr>
        <p:spPr>
          <a:xfrm>
            <a:off x="9447214" y="1737360"/>
            <a:ext cx="2286000" cy="3931920"/>
          </a:xfrm>
          <a:solidFill>
            <a:schemeClr val="bg1">
              <a:lumMod val="95000"/>
            </a:schemeClr>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1DB6AF4-9425-584A-B7D5-27DD46C1D802}"/>
              </a:ext>
            </a:extLst>
          </p:cNvPr>
          <p:cNvSpPr>
            <a:spLocks noGrp="1"/>
          </p:cNvSpPr>
          <p:nvPr>
            <p:ph type="title"/>
          </p:nvPr>
        </p:nvSpPr>
        <p:spPr/>
        <p:txBody>
          <a:bodyPr/>
          <a:lstStyle/>
          <a:p>
            <a:r>
              <a:rPr lang="en-US" dirty="0"/>
              <a:t>Click to edit Master title style</a:t>
            </a:r>
          </a:p>
        </p:txBody>
      </p:sp>
      <p:cxnSp>
        <p:nvCxnSpPr>
          <p:cNvPr id="13" name="Straight Connector 12">
            <a:extLst>
              <a:ext uri="{FF2B5EF4-FFF2-40B4-BE49-F238E27FC236}">
                <a16:creationId xmlns:a16="http://schemas.microsoft.com/office/drawing/2014/main" id="{7093F242-4DE4-6848-8F6D-F16D4488E6ED}"/>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97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B46D-5F04-CC44-ACAE-70128F12773A}"/>
              </a:ext>
            </a:extLst>
          </p:cNvPr>
          <p:cNvSpPr>
            <a:spLocks noGrp="1"/>
          </p:cNvSpPr>
          <p:nvPr>
            <p:ph type="title" hasCustomPrompt="1"/>
          </p:nvPr>
        </p:nvSpPr>
        <p:spPr>
          <a:xfrm>
            <a:off x="457200" y="1444752"/>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1"/>
                </a:solidFill>
              </a:defRPr>
            </a:lvl1pPr>
          </a:lstStyle>
          <a:p>
            <a:r>
              <a:rPr lang="en-US" dirty="0"/>
              <a:t>Divider Slide; Up to 2 Lines of Copy;</a:t>
            </a:r>
            <a:br>
              <a:rPr lang="en-US" dirty="0"/>
            </a:br>
            <a:r>
              <a:rPr lang="en-US" dirty="0"/>
              <a:t>60 Characters Maximum</a:t>
            </a:r>
          </a:p>
        </p:txBody>
      </p:sp>
      <p:cxnSp>
        <p:nvCxnSpPr>
          <p:cNvPr id="5" name="Straight Connector 4">
            <a:extLst>
              <a:ext uri="{FF2B5EF4-FFF2-40B4-BE49-F238E27FC236}">
                <a16:creationId xmlns:a16="http://schemas.microsoft.com/office/drawing/2014/main" id="{BBED8626-B09C-CF4D-8C82-30DB09C516B8}"/>
              </a:ext>
            </a:extLst>
          </p:cNvPr>
          <p:cNvCxnSpPr>
            <a:cxnSpLocks/>
          </p:cNvCxnSpPr>
          <p:nvPr userDrawn="1"/>
        </p:nvCxnSpPr>
        <p:spPr>
          <a:xfrm>
            <a:off x="457200" y="2412355"/>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839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2856"/>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A967F7-8E81-6C48-839D-1AB352E267BA}"/>
              </a:ext>
            </a:extLst>
          </p:cNvPr>
          <p:cNvSpPr txBox="1"/>
          <p:nvPr userDrawn="1"/>
        </p:nvSpPr>
        <p:spPr bwMode="gray">
          <a:xfrm>
            <a:off x="482140" y="6082803"/>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accent2"/>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accent2"/>
                </a:solidFill>
                <a:effectLst/>
                <a:latin typeface="Arial" charset="0"/>
                <a:ea typeface="Arial Unicode MS" pitchFamily="34" charset="-128"/>
                <a:cs typeface="Arial Unicode MS" pitchFamily="34" charset="-128"/>
              </a:rPr>
            </a:br>
            <a:r>
              <a:rPr lang="en-US" sz="700" b="0" i="0" u="none" strike="noStrike" kern="1200" dirty="0">
                <a:solidFill>
                  <a:schemeClr val="accent2"/>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accent2"/>
              </a:solidFill>
              <a:ea typeface="Arial Unicode MS" pitchFamily="34" charset="-128"/>
              <a:cs typeface="Arial Unicode MS" pitchFamily="34" charset="-128"/>
            </a:endParaRPr>
          </a:p>
        </p:txBody>
      </p:sp>
      <p:pic>
        <p:nvPicPr>
          <p:cNvPr id="18" name="Graphic 17">
            <a:extLst>
              <a:ext uri="{FF2B5EF4-FFF2-40B4-BE49-F238E27FC236}">
                <a16:creationId xmlns:a16="http://schemas.microsoft.com/office/drawing/2014/main" id="{EAC1A581-A45F-7F4B-8148-DE9FE617C27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79309" y="5957895"/>
            <a:ext cx="1019588" cy="430205"/>
          </a:xfrm>
          <a:prstGeom prst="rect">
            <a:avLst/>
          </a:prstGeom>
        </p:spPr>
      </p:pic>
      <p:sp>
        <p:nvSpPr>
          <p:cNvPr id="11" name="Title 1">
            <a:extLst>
              <a:ext uri="{FF2B5EF4-FFF2-40B4-BE49-F238E27FC236}">
                <a16:creationId xmlns:a16="http://schemas.microsoft.com/office/drawing/2014/main" id="{11FAAFF4-0CE5-734E-A512-5047749DC07D}"/>
              </a:ext>
            </a:extLst>
          </p:cNvPr>
          <p:cNvSpPr>
            <a:spLocks noGrp="1"/>
          </p:cNvSpPr>
          <p:nvPr>
            <p:ph type="title" hasCustomPrompt="1"/>
          </p:nvPr>
        </p:nvSpPr>
        <p:spPr>
          <a:xfrm>
            <a:off x="457200" y="402336"/>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t>Click to Add Title; Up to 2 Lines of Copy;</a:t>
            </a:r>
            <a:br>
              <a:rPr lang="en-US" dirty="0"/>
            </a:br>
            <a:r>
              <a:rPr lang="en-US" dirty="0"/>
              <a:t>60 Characters Maximum</a:t>
            </a:r>
          </a:p>
        </p:txBody>
      </p:sp>
      <p:sp>
        <p:nvSpPr>
          <p:cNvPr id="13" name="Text Placeholder 13">
            <a:extLst>
              <a:ext uri="{FF2B5EF4-FFF2-40B4-BE49-F238E27FC236}">
                <a16:creationId xmlns:a16="http://schemas.microsoft.com/office/drawing/2014/main" id="{BC275B9A-4B23-294B-8662-20CA6F936E7A}"/>
              </a:ext>
            </a:extLst>
          </p:cNvPr>
          <p:cNvSpPr>
            <a:spLocks noGrp="1"/>
          </p:cNvSpPr>
          <p:nvPr>
            <p:ph type="body" sz="quarter" idx="10" hasCustomPrompt="1"/>
          </p:nvPr>
        </p:nvSpPr>
        <p:spPr>
          <a:xfrm>
            <a:off x="457200" y="2103120"/>
            <a:ext cx="5486400" cy="914400"/>
          </a:xfrm>
        </p:spPr>
        <p:txBody>
          <a:bodyPr/>
          <a:lstStyle>
            <a:lvl1pPr marL="0" indent="0">
              <a:spcAft>
                <a:spcPts val="0"/>
              </a:spcAft>
              <a:buNone/>
              <a:defRPr sz="2400" b="0" i="0" spc="0" baseline="0">
                <a:solidFill>
                  <a:schemeClr val="bg2"/>
                </a:solidFill>
                <a:latin typeface="+mj-lt"/>
                <a:cs typeface="Courier New" panose="02070309020205020404" pitchFamily="49" charset="0"/>
              </a:defRPr>
            </a:lvl1pPr>
            <a:lvl2pPr marL="17463" indent="0">
              <a:spcAft>
                <a:spcPts val="0"/>
              </a:spcAft>
              <a:buNone/>
              <a:tabLst/>
              <a:defRPr sz="2400" b="0" i="0" spc="0" baseline="0">
                <a:solidFill>
                  <a:schemeClr val="bg2"/>
                </a:solidFill>
                <a:latin typeface="+mj-lt"/>
                <a:cs typeface="Courier New" panose="02070309020205020404" pitchFamily="49" charset="0"/>
              </a:defRPr>
            </a:lvl2pPr>
            <a:lvl3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3pPr>
            <a:lvl4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4pPr>
            <a:lvl5pPr marL="17463" indent="-17463">
              <a:spcAft>
                <a:spcPts val="0"/>
              </a:spcAft>
              <a:buNone/>
              <a:tabLst/>
              <a:defRPr b="1" i="0">
                <a:solidFill>
                  <a:schemeClr val="tx1"/>
                </a:solidFill>
                <a:latin typeface="Courier New" panose="02070309020205020404" pitchFamily="49" charset="0"/>
                <a:cs typeface="Courier New" panose="02070309020205020404" pitchFamily="49" charset="0"/>
              </a:defRPr>
            </a:lvl5pPr>
          </a:lstStyle>
          <a:p>
            <a:pPr lvl="0"/>
            <a:r>
              <a:rPr lang="en-US" dirty="0"/>
              <a:t>Click to add presenter name</a:t>
            </a:r>
          </a:p>
          <a:p>
            <a:pPr lvl="1"/>
            <a:r>
              <a:rPr lang="en-US" dirty="0"/>
              <a:t>Add date on second line</a:t>
            </a:r>
          </a:p>
        </p:txBody>
      </p:sp>
      <p:cxnSp>
        <p:nvCxnSpPr>
          <p:cNvPr id="14" name="Straight Connector 13">
            <a:extLst>
              <a:ext uri="{FF2B5EF4-FFF2-40B4-BE49-F238E27FC236}">
                <a16:creationId xmlns:a16="http://schemas.microsoft.com/office/drawing/2014/main" id="{964A2D07-CE29-6547-BA0A-EAC589A88BD4}"/>
              </a:ext>
            </a:extLst>
          </p:cNvPr>
          <p:cNvCxnSpPr>
            <a:cxnSpLocks/>
          </p:cNvCxnSpPr>
          <p:nvPr userDrawn="1"/>
        </p:nvCxnSpPr>
        <p:spPr>
          <a:xfrm>
            <a:off x="457200" y="1346301"/>
            <a:ext cx="637048"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60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B46D-5F04-CC44-ACAE-70128F12773A}"/>
              </a:ext>
            </a:extLst>
          </p:cNvPr>
          <p:cNvSpPr>
            <a:spLocks noGrp="1"/>
          </p:cNvSpPr>
          <p:nvPr>
            <p:ph type="title" hasCustomPrompt="1"/>
          </p:nvPr>
        </p:nvSpPr>
        <p:spPr>
          <a:xfrm>
            <a:off x="457200" y="1444752"/>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1"/>
                </a:solidFill>
              </a:defRPr>
            </a:lvl1pPr>
          </a:lstStyle>
          <a:p>
            <a:r>
              <a:rPr lang="en-US" dirty="0"/>
              <a:t>Divider Slide; Up to 2 Lines of Copy;</a:t>
            </a:r>
            <a:br>
              <a:rPr lang="en-US" dirty="0"/>
            </a:br>
            <a:r>
              <a:rPr lang="en-US" dirty="0"/>
              <a:t>60 Characters Maximum</a:t>
            </a:r>
          </a:p>
        </p:txBody>
      </p:sp>
      <p:cxnSp>
        <p:nvCxnSpPr>
          <p:cNvPr id="4" name="Straight Connector 3">
            <a:extLst>
              <a:ext uri="{FF2B5EF4-FFF2-40B4-BE49-F238E27FC236}">
                <a16:creationId xmlns:a16="http://schemas.microsoft.com/office/drawing/2014/main" id="{B22A7D23-A0C2-8947-BBCD-6CFD5ED9A9D7}"/>
              </a:ext>
            </a:extLst>
          </p:cNvPr>
          <p:cNvCxnSpPr>
            <a:cxnSpLocks/>
          </p:cNvCxnSpPr>
          <p:nvPr userDrawn="1"/>
        </p:nvCxnSpPr>
        <p:spPr>
          <a:xfrm>
            <a:off x="457200" y="2412355"/>
            <a:ext cx="637048" cy="0"/>
          </a:xfrm>
          <a:prstGeom prst="line">
            <a:avLst/>
          </a:prstGeom>
          <a:ln w="63500">
            <a:solidFill>
              <a:srgbClr val="FF50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229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3">
    <p:bg>
      <p:bgPr>
        <a:solidFill>
          <a:srgbClr val="433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B46D-5F04-CC44-ACAE-70128F12773A}"/>
              </a:ext>
            </a:extLst>
          </p:cNvPr>
          <p:cNvSpPr>
            <a:spLocks noGrp="1"/>
          </p:cNvSpPr>
          <p:nvPr>
            <p:ph type="title" hasCustomPrompt="1"/>
          </p:nvPr>
        </p:nvSpPr>
        <p:spPr>
          <a:xfrm>
            <a:off x="457200" y="1444752"/>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t>Divider Slide; Up to 2 Lines of Copy;</a:t>
            </a:r>
            <a:br>
              <a:rPr lang="en-US" dirty="0"/>
            </a:br>
            <a:r>
              <a:rPr lang="en-US" dirty="0"/>
              <a:t>60 Characters Maximum</a:t>
            </a:r>
          </a:p>
        </p:txBody>
      </p:sp>
      <p:pic>
        <p:nvPicPr>
          <p:cNvPr id="18" name="Graphic 17">
            <a:extLst>
              <a:ext uri="{FF2B5EF4-FFF2-40B4-BE49-F238E27FC236}">
                <a16:creationId xmlns:a16="http://schemas.microsoft.com/office/drawing/2014/main" id="{E6260306-3C33-894D-A859-BD75D6CFE48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79309" y="5957895"/>
            <a:ext cx="1019588" cy="430205"/>
          </a:xfrm>
          <a:prstGeom prst="rect">
            <a:avLst/>
          </a:prstGeom>
        </p:spPr>
      </p:pic>
      <p:cxnSp>
        <p:nvCxnSpPr>
          <p:cNvPr id="5" name="Straight Connector 4">
            <a:extLst>
              <a:ext uri="{FF2B5EF4-FFF2-40B4-BE49-F238E27FC236}">
                <a16:creationId xmlns:a16="http://schemas.microsoft.com/office/drawing/2014/main" id="{E9F158F8-15E5-5E4D-97F4-1507E7813546}"/>
              </a:ext>
            </a:extLst>
          </p:cNvPr>
          <p:cNvCxnSpPr>
            <a:cxnSpLocks/>
          </p:cNvCxnSpPr>
          <p:nvPr userDrawn="1"/>
        </p:nvCxnSpPr>
        <p:spPr>
          <a:xfrm>
            <a:off x="457200" y="2412355"/>
            <a:ext cx="637048" cy="0"/>
          </a:xfrm>
          <a:prstGeom prst="line">
            <a:avLst/>
          </a:prstGeom>
          <a:ln w="635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486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4">
    <p:bg>
      <p:bgPr>
        <a:solidFill>
          <a:srgbClr val="00285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B46D-5F04-CC44-ACAE-70128F12773A}"/>
              </a:ext>
            </a:extLst>
          </p:cNvPr>
          <p:cNvSpPr>
            <a:spLocks noGrp="1"/>
          </p:cNvSpPr>
          <p:nvPr>
            <p:ph type="title" hasCustomPrompt="1"/>
          </p:nvPr>
        </p:nvSpPr>
        <p:spPr>
          <a:xfrm>
            <a:off x="457200" y="1444752"/>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t>Divider Slide; Up to 2 Lines of Copy;</a:t>
            </a:r>
            <a:br>
              <a:rPr lang="en-US" dirty="0"/>
            </a:br>
            <a:r>
              <a:rPr lang="en-US" dirty="0"/>
              <a:t>60 Characters Maximum</a:t>
            </a:r>
          </a:p>
        </p:txBody>
      </p:sp>
      <p:pic>
        <p:nvPicPr>
          <p:cNvPr id="18" name="Graphic 17">
            <a:extLst>
              <a:ext uri="{FF2B5EF4-FFF2-40B4-BE49-F238E27FC236}">
                <a16:creationId xmlns:a16="http://schemas.microsoft.com/office/drawing/2014/main" id="{2AC55B68-6DA2-CC4C-B424-ED3A02BB055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79309" y="5957895"/>
            <a:ext cx="1019588" cy="430205"/>
          </a:xfrm>
          <a:prstGeom prst="rect">
            <a:avLst/>
          </a:prstGeom>
        </p:spPr>
      </p:pic>
      <p:cxnSp>
        <p:nvCxnSpPr>
          <p:cNvPr id="5" name="Straight Connector 4">
            <a:extLst>
              <a:ext uri="{FF2B5EF4-FFF2-40B4-BE49-F238E27FC236}">
                <a16:creationId xmlns:a16="http://schemas.microsoft.com/office/drawing/2014/main" id="{F509A097-277C-5E44-8D55-F8460E329578}"/>
              </a:ext>
            </a:extLst>
          </p:cNvPr>
          <p:cNvCxnSpPr>
            <a:cxnSpLocks/>
          </p:cNvCxnSpPr>
          <p:nvPr userDrawn="1"/>
        </p:nvCxnSpPr>
        <p:spPr>
          <a:xfrm>
            <a:off x="457200" y="2412355"/>
            <a:ext cx="637048"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913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4F0DA2B-7B38-2947-9CA0-3F089BDCB8C0}"/>
              </a:ext>
            </a:extLst>
          </p:cNvPr>
          <p:cNvSpPr>
            <a:spLocks noGrp="1"/>
          </p:cNvSpPr>
          <p:nvPr>
            <p:ph type="body" sz="quarter" idx="10" hasCustomPrompt="1"/>
          </p:nvPr>
        </p:nvSpPr>
        <p:spPr>
          <a:xfrm>
            <a:off x="648873" y="416310"/>
            <a:ext cx="5578095" cy="1897366"/>
          </a:xfrm>
        </p:spPr>
        <p:txBody>
          <a:bodyPr/>
          <a:lstStyle>
            <a:lvl1pPr marL="0" indent="0">
              <a:spcAft>
                <a:spcPts val="0"/>
              </a:spcAft>
              <a:buNone/>
              <a:defRPr sz="2600" b="0" i="0" baseline="0">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here.”</a:t>
            </a:r>
          </a:p>
        </p:txBody>
      </p:sp>
      <p:sp>
        <p:nvSpPr>
          <p:cNvPr id="8" name="TextBox 7">
            <a:extLst>
              <a:ext uri="{FF2B5EF4-FFF2-40B4-BE49-F238E27FC236}">
                <a16:creationId xmlns:a16="http://schemas.microsoft.com/office/drawing/2014/main" id="{433C8D86-4BCC-3249-9CFB-F25067AD665C}"/>
              </a:ext>
            </a:extLst>
          </p:cNvPr>
          <p:cNvSpPr txBox="1"/>
          <p:nvPr userDrawn="1"/>
        </p:nvSpPr>
        <p:spPr>
          <a:xfrm>
            <a:off x="421226" y="360038"/>
            <a:ext cx="225383" cy="492443"/>
          </a:xfrm>
          <a:prstGeom prst="rect">
            <a:avLst/>
          </a:prstGeom>
          <a:noFill/>
        </p:spPr>
        <p:txBody>
          <a:bodyPr wrap="none" lIns="0" rtlCol="0">
            <a:spAutoFit/>
          </a:bodyPr>
          <a:lstStyle/>
          <a:p>
            <a:r>
              <a:rPr lang="en-US" sz="2600" baseline="0" dirty="0">
                <a:latin typeface="+mn-lt"/>
              </a:rPr>
              <a:t>“</a:t>
            </a:r>
          </a:p>
        </p:txBody>
      </p:sp>
      <p:sp>
        <p:nvSpPr>
          <p:cNvPr id="9" name="Text Placeholder 4">
            <a:extLst>
              <a:ext uri="{FF2B5EF4-FFF2-40B4-BE49-F238E27FC236}">
                <a16:creationId xmlns:a16="http://schemas.microsoft.com/office/drawing/2014/main" id="{86CD75D5-155C-EA44-8ABD-8E6C3C6AC21F}"/>
              </a:ext>
            </a:extLst>
          </p:cNvPr>
          <p:cNvSpPr>
            <a:spLocks noGrp="1"/>
          </p:cNvSpPr>
          <p:nvPr>
            <p:ph type="body" sz="quarter" idx="11" hasCustomPrompt="1"/>
          </p:nvPr>
        </p:nvSpPr>
        <p:spPr>
          <a:xfrm>
            <a:off x="457199" y="2478637"/>
            <a:ext cx="5499101" cy="781002"/>
          </a:xfrm>
        </p:spPr>
        <p:txBody>
          <a:bodyPr/>
          <a:lstStyle>
            <a:lvl1pPr marL="0" indent="0">
              <a:spcAft>
                <a:spcPts val="0"/>
              </a:spcAft>
              <a:buNone/>
              <a:defRPr b="0" i="0">
                <a:solidFill>
                  <a:schemeClr val="accent5"/>
                </a:solidFill>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attribution here</a:t>
            </a:r>
          </a:p>
        </p:txBody>
      </p:sp>
    </p:spTree>
    <p:extLst>
      <p:ext uri="{BB962C8B-B14F-4D97-AF65-F5344CB8AC3E}">
        <p14:creationId xmlns:p14="http://schemas.microsoft.com/office/powerpoint/2010/main" val="955488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4F0DA2B-7B38-2947-9CA0-3F089BDCB8C0}"/>
              </a:ext>
            </a:extLst>
          </p:cNvPr>
          <p:cNvSpPr>
            <a:spLocks noGrp="1"/>
          </p:cNvSpPr>
          <p:nvPr>
            <p:ph type="body" sz="quarter" idx="10" hasCustomPrompt="1"/>
          </p:nvPr>
        </p:nvSpPr>
        <p:spPr>
          <a:xfrm>
            <a:off x="648873" y="444230"/>
            <a:ext cx="5578095" cy="1030609"/>
          </a:xfrm>
        </p:spPr>
        <p:txBody>
          <a:bodyPr/>
          <a:lstStyle>
            <a:lvl1pPr marL="0" indent="0">
              <a:spcAft>
                <a:spcPts val="0"/>
              </a:spcAft>
              <a:buNone/>
              <a:defRPr sz="1800" b="0" i="0">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here.”</a:t>
            </a:r>
          </a:p>
        </p:txBody>
      </p:sp>
      <p:sp>
        <p:nvSpPr>
          <p:cNvPr id="8" name="TextBox 7">
            <a:extLst>
              <a:ext uri="{FF2B5EF4-FFF2-40B4-BE49-F238E27FC236}">
                <a16:creationId xmlns:a16="http://schemas.microsoft.com/office/drawing/2014/main" id="{433C8D86-4BCC-3249-9CFB-F25067AD665C}"/>
              </a:ext>
            </a:extLst>
          </p:cNvPr>
          <p:cNvSpPr txBox="1"/>
          <p:nvPr userDrawn="1"/>
        </p:nvSpPr>
        <p:spPr>
          <a:xfrm>
            <a:off x="421226" y="392004"/>
            <a:ext cx="185307" cy="369332"/>
          </a:xfrm>
          <a:prstGeom prst="rect">
            <a:avLst/>
          </a:prstGeom>
          <a:noFill/>
        </p:spPr>
        <p:txBody>
          <a:bodyPr wrap="none" lIns="0" rtlCol="0">
            <a:spAutoFit/>
          </a:bodyPr>
          <a:lstStyle/>
          <a:p>
            <a:r>
              <a:rPr lang="en-US" sz="1800" dirty="0">
                <a:latin typeface="+mn-lt"/>
              </a:rPr>
              <a:t>“</a:t>
            </a:r>
          </a:p>
        </p:txBody>
      </p:sp>
      <p:sp>
        <p:nvSpPr>
          <p:cNvPr id="9" name="Text Placeholder 4">
            <a:extLst>
              <a:ext uri="{FF2B5EF4-FFF2-40B4-BE49-F238E27FC236}">
                <a16:creationId xmlns:a16="http://schemas.microsoft.com/office/drawing/2014/main" id="{86CD75D5-155C-EA44-8ABD-8E6C3C6AC21F}"/>
              </a:ext>
            </a:extLst>
          </p:cNvPr>
          <p:cNvSpPr>
            <a:spLocks noGrp="1"/>
          </p:cNvSpPr>
          <p:nvPr>
            <p:ph type="body" sz="quarter" idx="11" hasCustomPrompt="1"/>
          </p:nvPr>
        </p:nvSpPr>
        <p:spPr>
          <a:xfrm>
            <a:off x="457199" y="1616866"/>
            <a:ext cx="5499101" cy="781002"/>
          </a:xfrm>
        </p:spPr>
        <p:txBody>
          <a:bodyPr/>
          <a:lstStyle>
            <a:lvl1pPr marL="0" indent="0">
              <a:spcAft>
                <a:spcPts val="0"/>
              </a:spcAft>
              <a:buNone/>
              <a:defRPr b="0" i="0">
                <a:solidFill>
                  <a:schemeClr val="accent5"/>
                </a:solidFill>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attribution here</a:t>
            </a:r>
          </a:p>
        </p:txBody>
      </p:sp>
      <p:sp>
        <p:nvSpPr>
          <p:cNvPr id="3" name="Picture Placeholder 2">
            <a:extLst>
              <a:ext uri="{FF2B5EF4-FFF2-40B4-BE49-F238E27FC236}">
                <a16:creationId xmlns:a16="http://schemas.microsoft.com/office/drawing/2014/main" id="{4D60D425-8F5D-8041-BDEE-A3BED77FDE36}"/>
              </a:ext>
            </a:extLst>
          </p:cNvPr>
          <p:cNvSpPr>
            <a:spLocks noGrp="1"/>
          </p:cNvSpPr>
          <p:nvPr>
            <p:ph type="pic" sz="quarter" idx="12"/>
          </p:nvPr>
        </p:nvSpPr>
        <p:spPr>
          <a:xfrm>
            <a:off x="457200" y="2757488"/>
            <a:ext cx="5776913" cy="2344737"/>
          </a:xfrm>
        </p:spPr>
        <p:txBody>
          <a:bodyPr/>
          <a:lstStyle/>
          <a:p>
            <a:r>
              <a:rPr lang="en-US" dirty="0"/>
              <a:t>Click icon to add picture</a:t>
            </a:r>
          </a:p>
        </p:txBody>
      </p:sp>
    </p:spTree>
    <p:extLst>
      <p:ext uri="{BB962C8B-B14F-4D97-AF65-F5344CB8AC3E}">
        <p14:creationId xmlns:p14="http://schemas.microsoft.com/office/powerpoint/2010/main" val="37485777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with title and logo">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4F0DA2B-7B38-2947-9CA0-3F089BDCB8C0}"/>
              </a:ext>
            </a:extLst>
          </p:cNvPr>
          <p:cNvSpPr>
            <a:spLocks noGrp="1"/>
          </p:cNvSpPr>
          <p:nvPr>
            <p:ph type="body" sz="quarter" idx="10" hasCustomPrompt="1"/>
          </p:nvPr>
        </p:nvSpPr>
        <p:spPr>
          <a:xfrm>
            <a:off x="587228" y="1740878"/>
            <a:ext cx="8251972" cy="1947808"/>
          </a:xfrm>
        </p:spPr>
        <p:txBody>
          <a:bodyPr/>
          <a:lstStyle>
            <a:lvl1pPr marL="0" indent="0">
              <a:spcAft>
                <a:spcPts val="0"/>
              </a:spcAft>
              <a:buNone/>
              <a:defRPr sz="1800" b="0" i="0">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here.”</a:t>
            </a:r>
          </a:p>
        </p:txBody>
      </p:sp>
      <p:sp>
        <p:nvSpPr>
          <p:cNvPr id="8" name="TextBox 7">
            <a:extLst>
              <a:ext uri="{FF2B5EF4-FFF2-40B4-BE49-F238E27FC236}">
                <a16:creationId xmlns:a16="http://schemas.microsoft.com/office/drawing/2014/main" id="{433C8D86-4BCC-3249-9CFB-F25067AD665C}"/>
              </a:ext>
            </a:extLst>
          </p:cNvPr>
          <p:cNvSpPr txBox="1"/>
          <p:nvPr userDrawn="1"/>
        </p:nvSpPr>
        <p:spPr>
          <a:xfrm>
            <a:off x="441774" y="1684606"/>
            <a:ext cx="185307" cy="369332"/>
          </a:xfrm>
          <a:prstGeom prst="rect">
            <a:avLst/>
          </a:prstGeom>
          <a:noFill/>
        </p:spPr>
        <p:txBody>
          <a:bodyPr wrap="none" lIns="0" rtlCol="0">
            <a:spAutoFit/>
          </a:bodyPr>
          <a:lstStyle/>
          <a:p>
            <a:r>
              <a:rPr lang="en-US" sz="1800" dirty="0">
                <a:latin typeface="+mn-lt"/>
              </a:rPr>
              <a:t>“</a:t>
            </a:r>
          </a:p>
        </p:txBody>
      </p:sp>
      <p:sp>
        <p:nvSpPr>
          <p:cNvPr id="9" name="Text Placeholder 4">
            <a:extLst>
              <a:ext uri="{FF2B5EF4-FFF2-40B4-BE49-F238E27FC236}">
                <a16:creationId xmlns:a16="http://schemas.microsoft.com/office/drawing/2014/main" id="{86CD75D5-155C-EA44-8ABD-8E6C3C6AC21F}"/>
              </a:ext>
            </a:extLst>
          </p:cNvPr>
          <p:cNvSpPr>
            <a:spLocks noGrp="1"/>
          </p:cNvSpPr>
          <p:nvPr>
            <p:ph type="body" sz="quarter" idx="11" hasCustomPrompt="1"/>
          </p:nvPr>
        </p:nvSpPr>
        <p:spPr>
          <a:xfrm>
            <a:off x="459811" y="3882783"/>
            <a:ext cx="5212080" cy="699317"/>
          </a:xfrm>
        </p:spPr>
        <p:txBody>
          <a:bodyPr/>
          <a:lstStyle>
            <a:lvl1pPr marL="0" indent="0">
              <a:spcAft>
                <a:spcPts val="0"/>
              </a:spcAft>
              <a:buNone/>
              <a:defRPr b="0" i="0">
                <a:solidFill>
                  <a:schemeClr val="accent5"/>
                </a:solidFill>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attribution here</a:t>
            </a:r>
          </a:p>
        </p:txBody>
      </p:sp>
      <p:sp>
        <p:nvSpPr>
          <p:cNvPr id="2" name="Title 1">
            <a:extLst>
              <a:ext uri="{FF2B5EF4-FFF2-40B4-BE49-F238E27FC236}">
                <a16:creationId xmlns:a16="http://schemas.microsoft.com/office/drawing/2014/main" id="{A7EBFA3E-E5EF-B348-B33E-CEBAE29FF4EE}"/>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47C38ACE-ABCE-2844-8B89-D72082150ED3}"/>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7543B5E8-A1A2-9744-B9C1-73B09D33621E}"/>
              </a:ext>
            </a:extLst>
          </p:cNvPr>
          <p:cNvSpPr>
            <a:spLocks noGrp="1"/>
          </p:cNvSpPr>
          <p:nvPr>
            <p:ph sz="quarter" idx="28" hasCustomPrompt="1"/>
          </p:nvPr>
        </p:nvSpPr>
        <p:spPr>
          <a:xfrm>
            <a:off x="457200" y="4783522"/>
            <a:ext cx="1986595" cy="584199"/>
          </a:xfrm>
        </p:spPr>
        <p:txBody>
          <a:bodyPr anchor="ctr"/>
          <a:lstStyle>
            <a:lvl1pPr marL="0" indent="0" algn="ctr">
              <a:buNone/>
              <a:defRPr/>
            </a:lvl1pPr>
          </a:lstStyle>
          <a:p>
            <a:pPr lvl="0"/>
            <a:r>
              <a:rPr lang="en-US" dirty="0"/>
              <a:t>Add logo</a:t>
            </a:r>
          </a:p>
        </p:txBody>
      </p:sp>
    </p:spTree>
    <p:extLst>
      <p:ext uri="{BB962C8B-B14F-4D97-AF65-F5344CB8AC3E}">
        <p14:creationId xmlns:p14="http://schemas.microsoft.com/office/powerpoint/2010/main" val="3884534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quotes with title">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4F0DA2B-7B38-2947-9CA0-3F089BDCB8C0}"/>
              </a:ext>
            </a:extLst>
          </p:cNvPr>
          <p:cNvSpPr>
            <a:spLocks noGrp="1"/>
          </p:cNvSpPr>
          <p:nvPr>
            <p:ph type="body" sz="quarter" idx="10" hasCustomPrompt="1"/>
          </p:nvPr>
        </p:nvSpPr>
        <p:spPr>
          <a:xfrm>
            <a:off x="547472" y="2769278"/>
            <a:ext cx="5120640" cy="1742924"/>
          </a:xfrm>
        </p:spPr>
        <p:txBody>
          <a:bodyPr/>
          <a:lstStyle>
            <a:lvl1pPr marL="0" indent="0">
              <a:spcAft>
                <a:spcPts val="0"/>
              </a:spcAft>
              <a:buNone/>
              <a:defRPr sz="1400" b="0" i="0">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here.”</a:t>
            </a:r>
          </a:p>
        </p:txBody>
      </p:sp>
      <p:sp>
        <p:nvSpPr>
          <p:cNvPr id="8" name="TextBox 7">
            <a:extLst>
              <a:ext uri="{FF2B5EF4-FFF2-40B4-BE49-F238E27FC236}">
                <a16:creationId xmlns:a16="http://schemas.microsoft.com/office/drawing/2014/main" id="{433C8D86-4BCC-3249-9CFB-F25067AD665C}"/>
              </a:ext>
            </a:extLst>
          </p:cNvPr>
          <p:cNvSpPr txBox="1"/>
          <p:nvPr userDrawn="1"/>
        </p:nvSpPr>
        <p:spPr>
          <a:xfrm>
            <a:off x="441774" y="2716680"/>
            <a:ext cx="164469" cy="307777"/>
          </a:xfrm>
          <a:prstGeom prst="rect">
            <a:avLst/>
          </a:prstGeom>
          <a:noFill/>
        </p:spPr>
        <p:txBody>
          <a:bodyPr wrap="none" lIns="0" rtlCol="0">
            <a:spAutoFit/>
          </a:bodyPr>
          <a:lstStyle/>
          <a:p>
            <a:r>
              <a:rPr lang="en-US" sz="1400" dirty="0">
                <a:latin typeface="+mn-lt"/>
              </a:rPr>
              <a:t>“</a:t>
            </a:r>
          </a:p>
        </p:txBody>
      </p:sp>
      <p:sp>
        <p:nvSpPr>
          <p:cNvPr id="9" name="Text Placeholder 4">
            <a:extLst>
              <a:ext uri="{FF2B5EF4-FFF2-40B4-BE49-F238E27FC236}">
                <a16:creationId xmlns:a16="http://schemas.microsoft.com/office/drawing/2014/main" id="{86CD75D5-155C-EA44-8ABD-8E6C3C6AC21F}"/>
              </a:ext>
            </a:extLst>
          </p:cNvPr>
          <p:cNvSpPr>
            <a:spLocks noGrp="1"/>
          </p:cNvSpPr>
          <p:nvPr>
            <p:ph type="body" sz="quarter" idx="11" hasCustomPrompt="1"/>
          </p:nvPr>
        </p:nvSpPr>
        <p:spPr>
          <a:xfrm>
            <a:off x="459811" y="4747871"/>
            <a:ext cx="5212080" cy="472840"/>
          </a:xfrm>
        </p:spPr>
        <p:txBody>
          <a:bodyPr/>
          <a:lstStyle>
            <a:lvl1pPr marL="0" indent="0">
              <a:spcAft>
                <a:spcPts val="0"/>
              </a:spcAft>
              <a:buNone/>
              <a:defRPr sz="1000" b="0" i="0">
                <a:solidFill>
                  <a:schemeClr val="accent5"/>
                </a:solidFill>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attribution here</a:t>
            </a:r>
          </a:p>
        </p:txBody>
      </p:sp>
      <p:sp>
        <p:nvSpPr>
          <p:cNvPr id="2" name="Title 1">
            <a:extLst>
              <a:ext uri="{FF2B5EF4-FFF2-40B4-BE49-F238E27FC236}">
                <a16:creationId xmlns:a16="http://schemas.microsoft.com/office/drawing/2014/main" id="{A7EBFA3E-E5EF-B348-B33E-CEBAE29FF4EE}"/>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47C38ACE-ABCE-2844-8B89-D72082150ED3}"/>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D88362F4-4D91-E64E-8616-9E1977C2C044}"/>
              </a:ext>
            </a:extLst>
          </p:cNvPr>
          <p:cNvSpPr>
            <a:spLocks noGrp="1"/>
          </p:cNvSpPr>
          <p:nvPr>
            <p:ph type="body" sz="quarter" idx="12" hasCustomPrompt="1"/>
          </p:nvPr>
        </p:nvSpPr>
        <p:spPr>
          <a:xfrm>
            <a:off x="6568128" y="2769278"/>
            <a:ext cx="5120640" cy="1742924"/>
          </a:xfrm>
        </p:spPr>
        <p:txBody>
          <a:bodyPr/>
          <a:lstStyle>
            <a:lvl1pPr marL="0" indent="0">
              <a:spcAft>
                <a:spcPts val="0"/>
              </a:spcAft>
              <a:buNone/>
              <a:defRPr sz="1400" b="0" i="0">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here.”</a:t>
            </a:r>
          </a:p>
        </p:txBody>
      </p:sp>
      <p:sp>
        <p:nvSpPr>
          <p:cNvPr id="13" name="TextBox 12">
            <a:extLst>
              <a:ext uri="{FF2B5EF4-FFF2-40B4-BE49-F238E27FC236}">
                <a16:creationId xmlns:a16="http://schemas.microsoft.com/office/drawing/2014/main" id="{6BFA6334-27E3-DC46-9B1F-0F9DE3A86D90}"/>
              </a:ext>
            </a:extLst>
          </p:cNvPr>
          <p:cNvSpPr txBox="1"/>
          <p:nvPr userDrawn="1"/>
        </p:nvSpPr>
        <p:spPr>
          <a:xfrm>
            <a:off x="6462430" y="2720726"/>
            <a:ext cx="164469" cy="307777"/>
          </a:xfrm>
          <a:prstGeom prst="rect">
            <a:avLst/>
          </a:prstGeom>
          <a:noFill/>
        </p:spPr>
        <p:txBody>
          <a:bodyPr wrap="none" lIns="0" rtlCol="0">
            <a:spAutoFit/>
          </a:bodyPr>
          <a:lstStyle/>
          <a:p>
            <a:r>
              <a:rPr lang="en-US" sz="1400" dirty="0">
                <a:latin typeface="+mn-lt"/>
              </a:rPr>
              <a:t>“</a:t>
            </a:r>
          </a:p>
        </p:txBody>
      </p:sp>
      <p:sp>
        <p:nvSpPr>
          <p:cNvPr id="14" name="Text Placeholder 4">
            <a:extLst>
              <a:ext uri="{FF2B5EF4-FFF2-40B4-BE49-F238E27FC236}">
                <a16:creationId xmlns:a16="http://schemas.microsoft.com/office/drawing/2014/main" id="{530F7ABF-8A05-5746-91F7-618865B5F421}"/>
              </a:ext>
            </a:extLst>
          </p:cNvPr>
          <p:cNvSpPr>
            <a:spLocks noGrp="1"/>
          </p:cNvSpPr>
          <p:nvPr>
            <p:ph type="body" sz="quarter" idx="13" hasCustomPrompt="1"/>
          </p:nvPr>
        </p:nvSpPr>
        <p:spPr>
          <a:xfrm>
            <a:off x="6521133" y="4732706"/>
            <a:ext cx="5212080" cy="472840"/>
          </a:xfrm>
        </p:spPr>
        <p:txBody>
          <a:bodyPr/>
          <a:lstStyle>
            <a:lvl1pPr marL="0" indent="0">
              <a:spcAft>
                <a:spcPts val="0"/>
              </a:spcAft>
              <a:buNone/>
              <a:defRPr sz="1000" b="0" i="0">
                <a:solidFill>
                  <a:schemeClr val="accent5"/>
                </a:solidFill>
                <a:latin typeface="+mn-lt"/>
              </a:defRPr>
            </a:lvl1pPr>
            <a:lvl2pPr marL="12700" indent="0">
              <a:spcAft>
                <a:spcPts val="0"/>
              </a:spcAft>
              <a:buNone/>
              <a:tabLst/>
              <a:defRPr b="0" i="0">
                <a:latin typeface="Courier" pitchFamily="2" charset="0"/>
              </a:defRPr>
            </a:lvl2pPr>
            <a:lvl3pPr marL="12700" indent="0">
              <a:spcAft>
                <a:spcPts val="0"/>
              </a:spcAft>
              <a:buNone/>
              <a:tabLst/>
              <a:defRPr b="0" i="0">
                <a:latin typeface="Courier" pitchFamily="2" charset="0"/>
              </a:defRPr>
            </a:lvl3pPr>
            <a:lvl4pPr marL="12700" indent="0">
              <a:spcAft>
                <a:spcPts val="0"/>
              </a:spcAft>
              <a:buNone/>
              <a:tabLst/>
              <a:defRPr b="0" i="0">
                <a:latin typeface="Courier" pitchFamily="2" charset="0"/>
              </a:defRPr>
            </a:lvl4pPr>
            <a:lvl5pPr marL="12700" indent="0">
              <a:spcAft>
                <a:spcPts val="0"/>
              </a:spcAft>
              <a:buNone/>
              <a:tabLst/>
              <a:defRPr b="0" i="0">
                <a:latin typeface="Courier" pitchFamily="2" charset="0"/>
              </a:defRPr>
            </a:lvl5pPr>
          </a:lstStyle>
          <a:p>
            <a:pPr lvl="0"/>
            <a:r>
              <a:rPr lang="en-US" dirty="0"/>
              <a:t>Add quote attribution here</a:t>
            </a:r>
          </a:p>
        </p:txBody>
      </p:sp>
      <p:cxnSp>
        <p:nvCxnSpPr>
          <p:cNvPr id="16" name="Straight Connector 15">
            <a:extLst>
              <a:ext uri="{FF2B5EF4-FFF2-40B4-BE49-F238E27FC236}">
                <a16:creationId xmlns:a16="http://schemas.microsoft.com/office/drawing/2014/main" id="{B95A778B-A0D6-704E-A80E-ADD69D55FF92}"/>
              </a:ext>
            </a:extLst>
          </p:cNvPr>
          <p:cNvCxnSpPr>
            <a:cxnSpLocks/>
          </p:cNvCxnSpPr>
          <p:nvPr userDrawn="1"/>
        </p:nvCxnSpPr>
        <p:spPr>
          <a:xfrm>
            <a:off x="457200" y="2478369"/>
            <a:ext cx="5210912" cy="0"/>
          </a:xfrm>
          <a:prstGeom prst="line">
            <a:avLst/>
          </a:prstGeom>
          <a:ln w="25400">
            <a:solidFill>
              <a:schemeClr val="accent2"/>
            </a:solidFill>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DB89E420-FB9E-3A44-B1ED-2BA2E2A6C1DC}"/>
              </a:ext>
            </a:extLst>
          </p:cNvPr>
          <p:cNvCxnSpPr>
            <a:cxnSpLocks/>
          </p:cNvCxnSpPr>
          <p:nvPr userDrawn="1"/>
        </p:nvCxnSpPr>
        <p:spPr>
          <a:xfrm>
            <a:off x="6521133" y="2478369"/>
            <a:ext cx="5210912" cy="0"/>
          </a:xfrm>
          <a:prstGeom prst="line">
            <a:avLst/>
          </a:prstGeom>
          <a:ln w="25400">
            <a:solidFill>
              <a:schemeClr val="accent2"/>
            </a:solidFill>
          </a:ln>
        </p:spPr>
        <p:style>
          <a:lnRef idx="1">
            <a:schemeClr val="accent3"/>
          </a:lnRef>
          <a:fillRef idx="0">
            <a:schemeClr val="accent3"/>
          </a:fillRef>
          <a:effectRef idx="0">
            <a:schemeClr val="accent3"/>
          </a:effectRef>
          <a:fontRef idx="minor">
            <a:schemeClr val="tx1"/>
          </a:fontRef>
        </p:style>
      </p:cxnSp>
      <p:sp>
        <p:nvSpPr>
          <p:cNvPr id="19" name="Content Placeholder 3">
            <a:extLst>
              <a:ext uri="{FF2B5EF4-FFF2-40B4-BE49-F238E27FC236}">
                <a16:creationId xmlns:a16="http://schemas.microsoft.com/office/drawing/2014/main" id="{53260A6C-5CDB-5A4F-805F-22A76C1D10B2}"/>
              </a:ext>
            </a:extLst>
          </p:cNvPr>
          <p:cNvSpPr>
            <a:spLocks noGrp="1"/>
          </p:cNvSpPr>
          <p:nvPr>
            <p:ph sz="quarter" idx="28" hasCustomPrompt="1"/>
          </p:nvPr>
        </p:nvSpPr>
        <p:spPr>
          <a:xfrm>
            <a:off x="457199" y="1714500"/>
            <a:ext cx="1986595" cy="584199"/>
          </a:xfrm>
        </p:spPr>
        <p:txBody>
          <a:bodyPr anchor="ctr"/>
          <a:lstStyle>
            <a:lvl1pPr marL="0" indent="0" algn="ctr">
              <a:buNone/>
              <a:defRPr/>
            </a:lvl1pPr>
          </a:lstStyle>
          <a:p>
            <a:pPr lvl="0"/>
            <a:r>
              <a:rPr lang="en-US" dirty="0"/>
              <a:t>Add logo</a:t>
            </a:r>
          </a:p>
        </p:txBody>
      </p:sp>
      <p:sp>
        <p:nvSpPr>
          <p:cNvPr id="20" name="Content Placeholder 3">
            <a:extLst>
              <a:ext uri="{FF2B5EF4-FFF2-40B4-BE49-F238E27FC236}">
                <a16:creationId xmlns:a16="http://schemas.microsoft.com/office/drawing/2014/main" id="{3CC53530-6632-B249-9EDD-57FE8970F2BE}"/>
              </a:ext>
            </a:extLst>
          </p:cNvPr>
          <p:cNvSpPr>
            <a:spLocks noGrp="1"/>
          </p:cNvSpPr>
          <p:nvPr>
            <p:ph sz="quarter" idx="29" hasCustomPrompt="1"/>
          </p:nvPr>
        </p:nvSpPr>
        <p:spPr>
          <a:xfrm>
            <a:off x="6521133" y="1714500"/>
            <a:ext cx="1986595" cy="584199"/>
          </a:xfrm>
        </p:spPr>
        <p:txBody>
          <a:bodyPr anchor="ctr"/>
          <a:lstStyle>
            <a:lvl1pPr marL="0" indent="0" algn="ctr">
              <a:buNone/>
              <a:defRPr/>
            </a:lvl1pPr>
          </a:lstStyle>
          <a:p>
            <a:pPr lvl="0"/>
            <a:r>
              <a:rPr lang="en-US" dirty="0"/>
              <a:t>Add logo</a:t>
            </a:r>
          </a:p>
        </p:txBody>
      </p:sp>
    </p:spTree>
    <p:extLst>
      <p:ext uri="{BB962C8B-B14F-4D97-AF65-F5344CB8AC3E}">
        <p14:creationId xmlns:p14="http://schemas.microsoft.com/office/powerpoint/2010/main" val="199124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433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B46D-5F04-CC44-ACAE-70128F12773A}"/>
              </a:ext>
            </a:extLst>
          </p:cNvPr>
          <p:cNvSpPr>
            <a:spLocks noGrp="1"/>
          </p:cNvSpPr>
          <p:nvPr>
            <p:ph type="title" hasCustomPrompt="1"/>
          </p:nvPr>
        </p:nvSpPr>
        <p:spPr>
          <a:xfrm>
            <a:off x="457200" y="402336"/>
            <a:ext cx="11251074" cy="822960"/>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t>Click to Add Title; Up to 2 Lines of Copy;</a:t>
            </a:r>
            <a:br>
              <a:rPr lang="en-US" dirty="0"/>
            </a:br>
            <a:r>
              <a:rPr lang="en-US" dirty="0"/>
              <a:t>60 Characters Maximum</a:t>
            </a:r>
          </a:p>
        </p:txBody>
      </p:sp>
      <p:sp>
        <p:nvSpPr>
          <p:cNvPr id="5" name="TextBox 4">
            <a:extLst>
              <a:ext uri="{FF2B5EF4-FFF2-40B4-BE49-F238E27FC236}">
                <a16:creationId xmlns:a16="http://schemas.microsoft.com/office/drawing/2014/main" id="{B7B20200-019B-D346-A5E7-3DA5A47B2E41}"/>
              </a:ext>
            </a:extLst>
          </p:cNvPr>
          <p:cNvSpPr txBox="1"/>
          <p:nvPr userDrawn="1"/>
        </p:nvSpPr>
        <p:spPr bwMode="gray">
          <a:xfrm>
            <a:off x="482140" y="6082803"/>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bg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bg1"/>
                </a:solidFill>
                <a:effectLst/>
                <a:latin typeface="Arial" charset="0"/>
                <a:ea typeface="Arial Unicode MS" pitchFamily="34" charset="-128"/>
                <a:cs typeface="Arial Unicode MS" pitchFamily="34" charset="-128"/>
              </a:rPr>
            </a:br>
            <a:r>
              <a:rPr lang="en-US" sz="700" b="0" i="0" u="none" strike="noStrike" kern="1200" dirty="0">
                <a:solidFill>
                  <a:schemeClr val="bg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bg1"/>
              </a:solidFill>
              <a:ea typeface="Arial Unicode MS" pitchFamily="34" charset="-128"/>
              <a:cs typeface="Arial Unicode MS" pitchFamily="34" charset="-128"/>
            </a:endParaRPr>
          </a:p>
        </p:txBody>
      </p:sp>
      <p:sp>
        <p:nvSpPr>
          <p:cNvPr id="18" name="Text Placeholder 13">
            <a:extLst>
              <a:ext uri="{FF2B5EF4-FFF2-40B4-BE49-F238E27FC236}">
                <a16:creationId xmlns:a16="http://schemas.microsoft.com/office/drawing/2014/main" id="{A4F1A859-DC84-A547-B648-76981B24A630}"/>
              </a:ext>
            </a:extLst>
          </p:cNvPr>
          <p:cNvSpPr>
            <a:spLocks noGrp="1"/>
          </p:cNvSpPr>
          <p:nvPr>
            <p:ph type="body" sz="quarter" idx="10" hasCustomPrompt="1"/>
          </p:nvPr>
        </p:nvSpPr>
        <p:spPr>
          <a:xfrm>
            <a:off x="457200" y="2103120"/>
            <a:ext cx="5486400" cy="914400"/>
          </a:xfrm>
        </p:spPr>
        <p:txBody>
          <a:bodyPr/>
          <a:lstStyle>
            <a:lvl1pPr marL="0" indent="0">
              <a:spcAft>
                <a:spcPts val="0"/>
              </a:spcAft>
              <a:buNone/>
              <a:defRPr b="0" i="0" spc="0" baseline="0">
                <a:solidFill>
                  <a:schemeClr val="bg2"/>
                </a:solidFill>
                <a:latin typeface="+mj-lt"/>
                <a:cs typeface="Courier New" panose="02070309020205020404" pitchFamily="49" charset="0"/>
              </a:defRPr>
            </a:lvl1pPr>
            <a:lvl2pPr marL="17463" indent="0">
              <a:spcAft>
                <a:spcPts val="0"/>
              </a:spcAft>
              <a:buNone/>
              <a:tabLst/>
              <a:defRPr b="0" i="0" spc="0" baseline="0">
                <a:solidFill>
                  <a:schemeClr val="bg2"/>
                </a:solidFill>
                <a:latin typeface="+mj-lt"/>
                <a:cs typeface="Courier New" panose="02070309020205020404" pitchFamily="49" charset="0"/>
              </a:defRPr>
            </a:lvl2pPr>
            <a:lvl3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3pPr>
            <a:lvl4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4pPr>
            <a:lvl5pPr marL="17463" indent="-17463">
              <a:spcAft>
                <a:spcPts val="0"/>
              </a:spcAft>
              <a:buNone/>
              <a:tabLst/>
              <a:defRPr b="1" i="0">
                <a:solidFill>
                  <a:schemeClr val="tx1"/>
                </a:solidFill>
                <a:latin typeface="Courier New" panose="02070309020205020404" pitchFamily="49" charset="0"/>
                <a:cs typeface="Courier New" panose="02070309020205020404" pitchFamily="49" charset="0"/>
              </a:defRPr>
            </a:lvl5pPr>
          </a:lstStyle>
          <a:p>
            <a:pPr lvl="0"/>
            <a:r>
              <a:rPr lang="en-US" dirty="0"/>
              <a:t>Click to add presenter name</a:t>
            </a:r>
          </a:p>
          <a:p>
            <a:pPr lvl="1"/>
            <a:r>
              <a:rPr lang="en-US" dirty="0"/>
              <a:t>Add date on second line</a:t>
            </a:r>
          </a:p>
        </p:txBody>
      </p:sp>
      <p:pic>
        <p:nvPicPr>
          <p:cNvPr id="17" name="Graphic 16">
            <a:extLst>
              <a:ext uri="{FF2B5EF4-FFF2-40B4-BE49-F238E27FC236}">
                <a16:creationId xmlns:a16="http://schemas.microsoft.com/office/drawing/2014/main" id="{4E24C7BF-7F17-2549-87FC-A12BC1C5EE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79309" y="5957895"/>
            <a:ext cx="1019588" cy="430205"/>
          </a:xfrm>
          <a:prstGeom prst="rect">
            <a:avLst/>
          </a:prstGeom>
        </p:spPr>
      </p:pic>
      <p:cxnSp>
        <p:nvCxnSpPr>
          <p:cNvPr id="8" name="Straight Connector 7">
            <a:extLst>
              <a:ext uri="{FF2B5EF4-FFF2-40B4-BE49-F238E27FC236}">
                <a16:creationId xmlns:a16="http://schemas.microsoft.com/office/drawing/2014/main" id="{894F2EC9-9453-274F-B53B-54AACE943CCD}"/>
              </a:ext>
            </a:extLst>
          </p:cNvPr>
          <p:cNvCxnSpPr>
            <a:cxnSpLocks/>
          </p:cNvCxnSpPr>
          <p:nvPr userDrawn="1"/>
        </p:nvCxnSpPr>
        <p:spPr>
          <a:xfrm>
            <a:off x="457200" y="1346301"/>
            <a:ext cx="637048" cy="0"/>
          </a:xfrm>
          <a:prstGeom prst="line">
            <a:avLst/>
          </a:prstGeom>
          <a:ln w="635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686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3">
            <a:extLst>
              <a:ext uri="{FF2B5EF4-FFF2-40B4-BE49-F238E27FC236}">
                <a16:creationId xmlns:a16="http://schemas.microsoft.com/office/drawing/2014/main" id="{379216D5-D2A5-6645-81E3-29D537650907}"/>
              </a:ext>
            </a:extLst>
          </p:cNvPr>
          <p:cNvSpPr>
            <a:spLocks noGrp="1"/>
          </p:cNvSpPr>
          <p:nvPr>
            <p:ph type="body" sz="quarter" idx="10" hasCustomPrompt="1"/>
          </p:nvPr>
        </p:nvSpPr>
        <p:spPr>
          <a:xfrm>
            <a:off x="457200" y="2103120"/>
            <a:ext cx="5486400" cy="914400"/>
          </a:xfrm>
        </p:spPr>
        <p:txBody>
          <a:bodyPr/>
          <a:lstStyle>
            <a:lvl1pPr marL="0" indent="0">
              <a:spcAft>
                <a:spcPts val="0"/>
              </a:spcAft>
              <a:buNone/>
              <a:defRPr b="0" i="0" spc="0" baseline="0">
                <a:solidFill>
                  <a:schemeClr val="bg2"/>
                </a:solidFill>
                <a:latin typeface="+mj-lt"/>
                <a:cs typeface="Courier New" panose="02070309020205020404" pitchFamily="49" charset="0"/>
              </a:defRPr>
            </a:lvl1pPr>
            <a:lvl2pPr marL="17463" indent="0">
              <a:spcAft>
                <a:spcPts val="0"/>
              </a:spcAft>
              <a:buNone/>
              <a:tabLst/>
              <a:defRPr b="0" i="0" spc="0" baseline="0">
                <a:solidFill>
                  <a:schemeClr val="bg2"/>
                </a:solidFill>
                <a:latin typeface="+mj-lt"/>
                <a:cs typeface="Courier New" panose="02070309020205020404" pitchFamily="49" charset="0"/>
              </a:defRPr>
            </a:lvl2pPr>
            <a:lvl3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3pPr>
            <a:lvl4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4pPr>
            <a:lvl5pPr marL="17463" indent="-17463">
              <a:spcAft>
                <a:spcPts val="0"/>
              </a:spcAft>
              <a:buNone/>
              <a:tabLst/>
              <a:defRPr b="1" i="0">
                <a:solidFill>
                  <a:schemeClr val="tx1"/>
                </a:solidFill>
                <a:latin typeface="Courier New" panose="02070309020205020404" pitchFamily="49" charset="0"/>
                <a:cs typeface="Courier New" panose="02070309020205020404" pitchFamily="49" charset="0"/>
              </a:defRPr>
            </a:lvl5pPr>
          </a:lstStyle>
          <a:p>
            <a:pPr lvl="0"/>
            <a:r>
              <a:rPr lang="en-US" dirty="0"/>
              <a:t>Click to add presenter name</a:t>
            </a:r>
          </a:p>
          <a:p>
            <a:pPr lvl="1"/>
            <a:r>
              <a:rPr lang="en-US" dirty="0"/>
              <a:t>Add date on second line</a:t>
            </a:r>
          </a:p>
        </p:txBody>
      </p:sp>
      <p:sp>
        <p:nvSpPr>
          <p:cNvPr id="2" name="Title 1">
            <a:extLst>
              <a:ext uri="{FF2B5EF4-FFF2-40B4-BE49-F238E27FC236}">
                <a16:creationId xmlns:a16="http://schemas.microsoft.com/office/drawing/2014/main" id="{3F18269F-7EB9-6A41-A269-49C18DEC283A}"/>
              </a:ext>
            </a:extLst>
          </p:cNvPr>
          <p:cNvSpPr>
            <a:spLocks noGrp="1"/>
          </p:cNvSpPr>
          <p:nvPr>
            <p:ph type="title" hasCustomPrompt="1"/>
          </p:nvPr>
        </p:nvSpPr>
        <p:spPr>
          <a:xfrm>
            <a:off x="457200" y="402336"/>
            <a:ext cx="11251074" cy="822960"/>
          </a:xfrm>
        </p:spPr>
        <p:txBody>
          <a:bodyPr anchor="b" anchorCtr="0"/>
          <a:lstStyle>
            <a:lvl1pPr>
              <a:defRPr>
                <a:solidFill>
                  <a:schemeClr val="bg2"/>
                </a:solidFill>
              </a:defRPr>
            </a:lvl1pPr>
          </a:lstStyle>
          <a:p>
            <a:r>
              <a:rPr lang="en-US" dirty="0"/>
              <a:t>Click to Add Title; Up to 2 Lines of Copy;</a:t>
            </a:r>
            <a:br>
              <a:rPr lang="en-US" dirty="0"/>
            </a:br>
            <a:r>
              <a:rPr lang="en-US" dirty="0"/>
              <a:t>60 Characters Maximum</a:t>
            </a:r>
          </a:p>
        </p:txBody>
      </p:sp>
      <p:sp>
        <p:nvSpPr>
          <p:cNvPr id="7" name="TextBox 6">
            <a:extLst>
              <a:ext uri="{FF2B5EF4-FFF2-40B4-BE49-F238E27FC236}">
                <a16:creationId xmlns:a16="http://schemas.microsoft.com/office/drawing/2014/main" id="{4EA967F7-8E81-6C48-839D-1AB352E267BA}"/>
              </a:ext>
            </a:extLst>
          </p:cNvPr>
          <p:cNvSpPr txBox="1"/>
          <p:nvPr userDrawn="1"/>
        </p:nvSpPr>
        <p:spPr bwMode="gray">
          <a:xfrm>
            <a:off x="482140" y="6082803"/>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bg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bg1"/>
                </a:solidFill>
                <a:effectLst/>
                <a:latin typeface="Arial" charset="0"/>
                <a:ea typeface="Arial Unicode MS" pitchFamily="34" charset="-128"/>
                <a:cs typeface="Arial Unicode MS" pitchFamily="34" charset="-128"/>
              </a:rPr>
            </a:br>
            <a:r>
              <a:rPr lang="en-US" sz="700" b="0" i="0" u="none" strike="noStrike" kern="1200" dirty="0">
                <a:solidFill>
                  <a:schemeClr val="bg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bg1"/>
              </a:solidFill>
              <a:ea typeface="Arial Unicode MS" pitchFamily="34" charset="-128"/>
              <a:cs typeface="Arial Unicode MS" pitchFamily="34" charset="-128"/>
            </a:endParaRPr>
          </a:p>
        </p:txBody>
      </p:sp>
      <p:pic>
        <p:nvPicPr>
          <p:cNvPr id="18" name="Graphic 17">
            <a:extLst>
              <a:ext uri="{FF2B5EF4-FFF2-40B4-BE49-F238E27FC236}">
                <a16:creationId xmlns:a16="http://schemas.microsoft.com/office/drawing/2014/main" id="{E70F1ABE-958C-1A4F-BBF4-03104C5B0AA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79309" y="5957895"/>
            <a:ext cx="1019588" cy="430205"/>
          </a:xfrm>
          <a:prstGeom prst="rect">
            <a:avLst/>
          </a:prstGeom>
        </p:spPr>
      </p:pic>
      <p:cxnSp>
        <p:nvCxnSpPr>
          <p:cNvPr id="8" name="Straight Connector 7">
            <a:extLst>
              <a:ext uri="{FF2B5EF4-FFF2-40B4-BE49-F238E27FC236}">
                <a16:creationId xmlns:a16="http://schemas.microsoft.com/office/drawing/2014/main" id="{FF8AF2D3-54B2-9344-AB0B-E039E92B0FC8}"/>
              </a:ext>
            </a:extLst>
          </p:cNvPr>
          <p:cNvCxnSpPr>
            <a:cxnSpLocks/>
          </p:cNvCxnSpPr>
          <p:nvPr userDrawn="1"/>
        </p:nvCxnSpPr>
        <p:spPr>
          <a:xfrm>
            <a:off x="457200" y="1346301"/>
            <a:ext cx="63704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31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3">
            <a:extLst>
              <a:ext uri="{FF2B5EF4-FFF2-40B4-BE49-F238E27FC236}">
                <a16:creationId xmlns:a16="http://schemas.microsoft.com/office/drawing/2014/main" id="{379216D5-D2A5-6645-81E3-29D537650907}"/>
              </a:ext>
            </a:extLst>
          </p:cNvPr>
          <p:cNvSpPr>
            <a:spLocks noGrp="1"/>
          </p:cNvSpPr>
          <p:nvPr>
            <p:ph type="body" sz="quarter" idx="10" hasCustomPrompt="1"/>
          </p:nvPr>
        </p:nvSpPr>
        <p:spPr>
          <a:xfrm>
            <a:off x="457200" y="2103120"/>
            <a:ext cx="5486400" cy="914400"/>
          </a:xfrm>
        </p:spPr>
        <p:txBody>
          <a:bodyPr/>
          <a:lstStyle>
            <a:lvl1pPr marL="0" indent="0">
              <a:spcAft>
                <a:spcPts val="0"/>
              </a:spcAft>
              <a:buNone/>
              <a:defRPr b="0" i="0" spc="0" baseline="0">
                <a:solidFill>
                  <a:schemeClr val="bg2"/>
                </a:solidFill>
                <a:latin typeface="+mj-lt"/>
                <a:cs typeface="Courier New" panose="02070309020205020404" pitchFamily="49" charset="0"/>
              </a:defRPr>
            </a:lvl1pPr>
            <a:lvl2pPr marL="17463" indent="0">
              <a:spcAft>
                <a:spcPts val="0"/>
              </a:spcAft>
              <a:buNone/>
              <a:tabLst/>
              <a:defRPr b="0" i="0" spc="0" baseline="0">
                <a:solidFill>
                  <a:schemeClr val="bg2"/>
                </a:solidFill>
                <a:latin typeface="+mj-lt"/>
                <a:cs typeface="Courier New" panose="02070309020205020404" pitchFamily="49" charset="0"/>
              </a:defRPr>
            </a:lvl2pPr>
            <a:lvl3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3pPr>
            <a:lvl4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4pPr>
            <a:lvl5pPr marL="17463" indent="-17463">
              <a:spcAft>
                <a:spcPts val="0"/>
              </a:spcAft>
              <a:buNone/>
              <a:tabLst/>
              <a:defRPr b="1" i="0">
                <a:solidFill>
                  <a:schemeClr val="tx1"/>
                </a:solidFill>
                <a:latin typeface="Courier New" panose="02070309020205020404" pitchFamily="49" charset="0"/>
                <a:cs typeface="Courier New" panose="02070309020205020404" pitchFamily="49" charset="0"/>
              </a:defRPr>
            </a:lvl5pPr>
          </a:lstStyle>
          <a:p>
            <a:pPr lvl="0"/>
            <a:r>
              <a:rPr lang="en-US" dirty="0"/>
              <a:t>Click to add presenter name</a:t>
            </a:r>
          </a:p>
          <a:p>
            <a:pPr lvl="1"/>
            <a:r>
              <a:rPr lang="en-US" dirty="0"/>
              <a:t>Add date on second line</a:t>
            </a:r>
          </a:p>
        </p:txBody>
      </p:sp>
      <p:sp>
        <p:nvSpPr>
          <p:cNvPr id="2" name="Title 1">
            <a:extLst>
              <a:ext uri="{FF2B5EF4-FFF2-40B4-BE49-F238E27FC236}">
                <a16:creationId xmlns:a16="http://schemas.microsoft.com/office/drawing/2014/main" id="{3F18269F-7EB9-6A41-A269-49C18DEC283A}"/>
              </a:ext>
            </a:extLst>
          </p:cNvPr>
          <p:cNvSpPr>
            <a:spLocks noGrp="1"/>
          </p:cNvSpPr>
          <p:nvPr>
            <p:ph type="title" hasCustomPrompt="1"/>
          </p:nvPr>
        </p:nvSpPr>
        <p:spPr>
          <a:xfrm>
            <a:off x="457200" y="402336"/>
            <a:ext cx="11251074" cy="822960"/>
          </a:xfrm>
        </p:spPr>
        <p:txBody>
          <a:bodyPr anchor="b" anchorCtr="0"/>
          <a:lstStyle>
            <a:lvl1pPr>
              <a:defRPr>
                <a:solidFill>
                  <a:schemeClr val="bg2"/>
                </a:solidFill>
              </a:defRPr>
            </a:lvl1pPr>
          </a:lstStyle>
          <a:p>
            <a:r>
              <a:rPr lang="en-US" dirty="0"/>
              <a:t>Click to Add Title; Up to 2 Lines of Copy;</a:t>
            </a:r>
            <a:br>
              <a:rPr lang="en-US" dirty="0"/>
            </a:br>
            <a:r>
              <a:rPr lang="en-US" dirty="0"/>
              <a:t>60 Characters Maximum</a:t>
            </a:r>
          </a:p>
        </p:txBody>
      </p:sp>
      <p:sp>
        <p:nvSpPr>
          <p:cNvPr id="7" name="TextBox 6">
            <a:extLst>
              <a:ext uri="{FF2B5EF4-FFF2-40B4-BE49-F238E27FC236}">
                <a16:creationId xmlns:a16="http://schemas.microsoft.com/office/drawing/2014/main" id="{4EA967F7-8E81-6C48-839D-1AB352E267BA}"/>
              </a:ext>
            </a:extLst>
          </p:cNvPr>
          <p:cNvSpPr txBox="1"/>
          <p:nvPr userDrawn="1"/>
        </p:nvSpPr>
        <p:spPr bwMode="gray">
          <a:xfrm>
            <a:off x="482140" y="6082803"/>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bg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bg1"/>
                </a:solidFill>
                <a:effectLst/>
                <a:latin typeface="Arial" charset="0"/>
                <a:ea typeface="Arial Unicode MS" pitchFamily="34" charset="-128"/>
                <a:cs typeface="Arial Unicode MS" pitchFamily="34" charset="-128"/>
              </a:rPr>
            </a:br>
            <a:r>
              <a:rPr lang="en-US" sz="700" b="0" i="0" u="none" strike="noStrike" kern="1200" dirty="0">
                <a:solidFill>
                  <a:schemeClr val="bg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bg1"/>
              </a:solidFill>
              <a:ea typeface="Arial Unicode MS" pitchFamily="34" charset="-128"/>
              <a:cs typeface="Arial Unicode MS" pitchFamily="34" charset="-128"/>
            </a:endParaRPr>
          </a:p>
        </p:txBody>
      </p:sp>
      <p:pic>
        <p:nvPicPr>
          <p:cNvPr id="18" name="Graphic 17">
            <a:extLst>
              <a:ext uri="{FF2B5EF4-FFF2-40B4-BE49-F238E27FC236}">
                <a16:creationId xmlns:a16="http://schemas.microsoft.com/office/drawing/2014/main" id="{32AE36E8-9A3A-774A-9238-A2506E19FA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79309" y="5957895"/>
            <a:ext cx="1019588" cy="430205"/>
          </a:xfrm>
          <a:prstGeom prst="rect">
            <a:avLst/>
          </a:prstGeom>
        </p:spPr>
      </p:pic>
      <p:cxnSp>
        <p:nvCxnSpPr>
          <p:cNvPr id="8" name="Straight Connector 7">
            <a:extLst>
              <a:ext uri="{FF2B5EF4-FFF2-40B4-BE49-F238E27FC236}">
                <a16:creationId xmlns:a16="http://schemas.microsoft.com/office/drawing/2014/main" id="{6A2B4257-8FD0-0349-BD22-B8E333B233E7}"/>
              </a:ext>
            </a:extLst>
          </p:cNvPr>
          <p:cNvCxnSpPr>
            <a:cxnSpLocks/>
          </p:cNvCxnSpPr>
          <p:nvPr userDrawn="1"/>
        </p:nvCxnSpPr>
        <p:spPr>
          <a:xfrm>
            <a:off x="457200" y="1346301"/>
            <a:ext cx="63704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06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3">
            <a:extLst>
              <a:ext uri="{FF2B5EF4-FFF2-40B4-BE49-F238E27FC236}">
                <a16:creationId xmlns:a16="http://schemas.microsoft.com/office/drawing/2014/main" id="{379216D5-D2A5-6645-81E3-29D537650907}"/>
              </a:ext>
            </a:extLst>
          </p:cNvPr>
          <p:cNvSpPr>
            <a:spLocks noGrp="1"/>
          </p:cNvSpPr>
          <p:nvPr>
            <p:ph type="body" sz="quarter" idx="10" hasCustomPrompt="1"/>
          </p:nvPr>
        </p:nvSpPr>
        <p:spPr>
          <a:xfrm>
            <a:off x="457200" y="2103120"/>
            <a:ext cx="5486400" cy="914400"/>
          </a:xfrm>
        </p:spPr>
        <p:txBody>
          <a:bodyPr/>
          <a:lstStyle>
            <a:lvl1pPr marL="0" indent="0">
              <a:spcAft>
                <a:spcPts val="0"/>
              </a:spcAft>
              <a:buNone/>
              <a:defRPr b="0" i="0" spc="0" baseline="0">
                <a:solidFill>
                  <a:schemeClr val="bg2"/>
                </a:solidFill>
                <a:latin typeface="+mj-lt"/>
                <a:cs typeface="Courier New" panose="02070309020205020404" pitchFamily="49" charset="0"/>
              </a:defRPr>
            </a:lvl1pPr>
            <a:lvl2pPr marL="17463" indent="0">
              <a:spcAft>
                <a:spcPts val="0"/>
              </a:spcAft>
              <a:buNone/>
              <a:tabLst/>
              <a:defRPr b="0" i="0" spc="0" baseline="0">
                <a:solidFill>
                  <a:schemeClr val="bg2"/>
                </a:solidFill>
                <a:latin typeface="+mj-lt"/>
                <a:cs typeface="Courier New" panose="02070309020205020404" pitchFamily="49" charset="0"/>
              </a:defRPr>
            </a:lvl2pPr>
            <a:lvl3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3pPr>
            <a:lvl4pPr marL="17463" indent="0">
              <a:spcAft>
                <a:spcPts val="0"/>
              </a:spcAft>
              <a:buNone/>
              <a:tabLst/>
              <a:defRPr b="1" i="0">
                <a:solidFill>
                  <a:schemeClr val="tx1"/>
                </a:solidFill>
                <a:latin typeface="Courier New" panose="02070309020205020404" pitchFamily="49" charset="0"/>
                <a:cs typeface="Courier New" panose="02070309020205020404" pitchFamily="49" charset="0"/>
              </a:defRPr>
            </a:lvl4pPr>
            <a:lvl5pPr marL="17463" indent="-17463">
              <a:spcAft>
                <a:spcPts val="0"/>
              </a:spcAft>
              <a:buNone/>
              <a:tabLst/>
              <a:defRPr b="1" i="0">
                <a:solidFill>
                  <a:schemeClr val="tx1"/>
                </a:solidFill>
                <a:latin typeface="Courier New" panose="02070309020205020404" pitchFamily="49" charset="0"/>
                <a:cs typeface="Courier New" panose="02070309020205020404" pitchFamily="49" charset="0"/>
              </a:defRPr>
            </a:lvl5pPr>
          </a:lstStyle>
          <a:p>
            <a:pPr lvl="0"/>
            <a:r>
              <a:rPr lang="en-US" dirty="0"/>
              <a:t>Click to add presenter name</a:t>
            </a:r>
          </a:p>
          <a:p>
            <a:pPr lvl="1"/>
            <a:r>
              <a:rPr lang="en-US" dirty="0"/>
              <a:t>Add date on second line</a:t>
            </a:r>
          </a:p>
        </p:txBody>
      </p:sp>
      <p:sp>
        <p:nvSpPr>
          <p:cNvPr id="2" name="Title 1">
            <a:extLst>
              <a:ext uri="{FF2B5EF4-FFF2-40B4-BE49-F238E27FC236}">
                <a16:creationId xmlns:a16="http://schemas.microsoft.com/office/drawing/2014/main" id="{3F18269F-7EB9-6A41-A269-49C18DEC283A}"/>
              </a:ext>
            </a:extLst>
          </p:cNvPr>
          <p:cNvSpPr>
            <a:spLocks noGrp="1"/>
          </p:cNvSpPr>
          <p:nvPr>
            <p:ph type="title" hasCustomPrompt="1"/>
          </p:nvPr>
        </p:nvSpPr>
        <p:spPr>
          <a:xfrm>
            <a:off x="457200" y="402336"/>
            <a:ext cx="11251074" cy="822960"/>
          </a:xfrm>
        </p:spPr>
        <p:txBody>
          <a:bodyPr anchor="b" anchorCtr="0"/>
          <a:lstStyle>
            <a:lvl1pPr>
              <a:defRPr>
                <a:solidFill>
                  <a:schemeClr val="bg2"/>
                </a:solidFill>
              </a:defRPr>
            </a:lvl1pPr>
          </a:lstStyle>
          <a:p>
            <a:r>
              <a:rPr lang="en-US" dirty="0"/>
              <a:t>Click to Add Title; Up to 2 Lines of Copy;</a:t>
            </a:r>
            <a:br>
              <a:rPr lang="en-US" dirty="0"/>
            </a:br>
            <a:r>
              <a:rPr lang="en-US" dirty="0"/>
              <a:t>60 Characters Maximum</a:t>
            </a:r>
          </a:p>
        </p:txBody>
      </p:sp>
      <p:sp>
        <p:nvSpPr>
          <p:cNvPr id="7" name="TextBox 6">
            <a:extLst>
              <a:ext uri="{FF2B5EF4-FFF2-40B4-BE49-F238E27FC236}">
                <a16:creationId xmlns:a16="http://schemas.microsoft.com/office/drawing/2014/main" id="{4EA967F7-8E81-6C48-839D-1AB352E267BA}"/>
              </a:ext>
            </a:extLst>
          </p:cNvPr>
          <p:cNvSpPr txBox="1"/>
          <p:nvPr userDrawn="1"/>
        </p:nvSpPr>
        <p:spPr bwMode="gray">
          <a:xfrm>
            <a:off x="482140" y="6082803"/>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bg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bg1"/>
                </a:solidFill>
                <a:effectLst/>
                <a:latin typeface="Arial" charset="0"/>
                <a:ea typeface="Arial Unicode MS" pitchFamily="34" charset="-128"/>
                <a:cs typeface="Arial Unicode MS" pitchFamily="34" charset="-128"/>
              </a:rPr>
            </a:br>
            <a:r>
              <a:rPr lang="en-US" sz="700" b="0" i="0" u="none" strike="noStrike" kern="1200" dirty="0">
                <a:solidFill>
                  <a:schemeClr val="bg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bg1"/>
              </a:solidFill>
              <a:ea typeface="Arial Unicode MS" pitchFamily="34" charset="-128"/>
              <a:cs typeface="Arial Unicode MS" pitchFamily="34" charset="-128"/>
            </a:endParaRPr>
          </a:p>
        </p:txBody>
      </p:sp>
      <p:pic>
        <p:nvPicPr>
          <p:cNvPr id="18" name="Graphic 17">
            <a:extLst>
              <a:ext uri="{FF2B5EF4-FFF2-40B4-BE49-F238E27FC236}">
                <a16:creationId xmlns:a16="http://schemas.microsoft.com/office/drawing/2014/main" id="{A5056551-CC90-954A-96A0-92625F090E5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79309" y="5957895"/>
            <a:ext cx="1019588" cy="430205"/>
          </a:xfrm>
          <a:prstGeom prst="rect">
            <a:avLst/>
          </a:prstGeom>
        </p:spPr>
      </p:pic>
      <p:cxnSp>
        <p:nvCxnSpPr>
          <p:cNvPr id="8" name="Straight Connector 7">
            <a:extLst>
              <a:ext uri="{FF2B5EF4-FFF2-40B4-BE49-F238E27FC236}">
                <a16:creationId xmlns:a16="http://schemas.microsoft.com/office/drawing/2014/main" id="{1072196D-FB9F-0B4A-8898-D045B3BEE276}"/>
              </a:ext>
            </a:extLst>
          </p:cNvPr>
          <p:cNvCxnSpPr>
            <a:cxnSpLocks/>
          </p:cNvCxnSpPr>
          <p:nvPr userDrawn="1"/>
        </p:nvCxnSpPr>
        <p:spPr>
          <a:xfrm>
            <a:off x="457200" y="1346301"/>
            <a:ext cx="63704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60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5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EB70E-2F5A-DD47-B670-42830B1DEB19}"/>
              </a:ext>
            </a:extLst>
          </p:cNvPr>
          <p:cNvSpPr>
            <a:spLocks noGrp="1"/>
          </p:cNvSpPr>
          <p:nvPr>
            <p:ph type="title"/>
          </p:nvPr>
        </p:nvSpPr>
        <p:spPr/>
        <p:txBody>
          <a:bodyPr/>
          <a:lstStyle/>
          <a:p>
            <a:r>
              <a:rPr lang="en-US" dirty="0"/>
              <a:t>Click to edit Master title style</a:t>
            </a:r>
          </a:p>
        </p:txBody>
      </p:sp>
      <p:cxnSp>
        <p:nvCxnSpPr>
          <p:cNvPr id="8" name="Straight Connector 7">
            <a:extLst>
              <a:ext uri="{FF2B5EF4-FFF2-40B4-BE49-F238E27FC236}">
                <a16:creationId xmlns:a16="http://schemas.microsoft.com/office/drawing/2014/main" id="{65CF8DCA-7D4D-8A42-AB78-0D396FD48AA5}"/>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411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CE37AB8-5081-DF49-810E-13AD2B3674F8}"/>
              </a:ext>
            </a:extLst>
          </p:cNvPr>
          <p:cNvSpPr>
            <a:spLocks noGrp="1"/>
          </p:cNvSpPr>
          <p:nvPr>
            <p:ph sz="quarter" idx="10"/>
          </p:nvPr>
        </p:nvSpPr>
        <p:spPr>
          <a:xfrm>
            <a:off x="457200" y="1737360"/>
            <a:ext cx="11250613"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A8A1D7A0-921C-7145-AA2A-9C4F71CFB959}"/>
              </a:ext>
            </a:extLst>
          </p:cNvPr>
          <p:cNvSpPr>
            <a:spLocks noGrp="1"/>
          </p:cNvSpPr>
          <p:nvPr>
            <p:ph type="title"/>
          </p:nvPr>
        </p:nvSpPr>
        <p:spPr/>
        <p:txBody>
          <a:bodyPr/>
          <a:lstStyle/>
          <a:p>
            <a:r>
              <a:rPr lang="en-US" dirty="0"/>
              <a:t>Click to edit Master title style</a:t>
            </a:r>
          </a:p>
        </p:txBody>
      </p:sp>
      <p:cxnSp>
        <p:nvCxnSpPr>
          <p:cNvPr id="9" name="Straight Connector 8">
            <a:extLst>
              <a:ext uri="{FF2B5EF4-FFF2-40B4-BE49-F238E27FC236}">
                <a16:creationId xmlns:a16="http://schemas.microsoft.com/office/drawing/2014/main" id="{B1CFA2E1-22BB-E442-9998-62FF6BEF136F}"/>
              </a:ext>
            </a:extLst>
          </p:cNvPr>
          <p:cNvCxnSpPr>
            <a:cxnSpLocks/>
          </p:cNvCxnSpPr>
          <p:nvPr userDrawn="1"/>
        </p:nvCxnSpPr>
        <p:spPr>
          <a:xfrm>
            <a:off x="457200" y="959103"/>
            <a:ext cx="637048"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20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51074" cy="457200"/>
          </a:xfrm>
          <a:prstGeom prst="rect">
            <a:avLst/>
          </a:prstGeom>
        </p:spPr>
        <p:txBody>
          <a:bodyPr vert="horz" wrap="square" lIns="0" tIns="0" rIns="0" bIns="0" rtlCol="0" anchor="t" anchorCtr="0">
            <a:noAutofit/>
          </a:bodyPr>
          <a:lstStyle/>
          <a:p>
            <a:r>
              <a:rPr lang="en-US" dirty="0"/>
              <a:t>Click to Add Title</a:t>
            </a:r>
          </a:p>
        </p:txBody>
      </p:sp>
      <p:sp>
        <p:nvSpPr>
          <p:cNvPr id="3" name="Text Placeholder 2"/>
          <p:cNvSpPr>
            <a:spLocks noGrp="1"/>
          </p:cNvSpPr>
          <p:nvPr>
            <p:ph type="body" idx="1"/>
          </p:nvPr>
        </p:nvSpPr>
        <p:spPr>
          <a:xfrm>
            <a:off x="457200" y="1737360"/>
            <a:ext cx="11251074" cy="3931920"/>
          </a:xfrm>
          <a:prstGeom prst="rect">
            <a:avLst/>
          </a:prstGeom>
        </p:spPr>
        <p:txBody>
          <a:bodyPr vert="horz" lIns="0" tIns="0" rIns="0" bIns="0" rtlCol="0">
            <a:noAutofit/>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2019 Gartner, Inc. and/or its affiliates. All rights reserved. Gartner is a registered trademark of Gartner, Inc. or its affiliates. Version 8.2  Last updated 29 June 2019</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239232"/>
            <a:ext cx="7306732"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C8715055-8345-8347-8008-CD9D51621ED9}" type="slidenum">
              <a:rPr lang="en-US" sz="1000" smtClean="0">
                <a:solidFill>
                  <a:schemeClr val="accent2"/>
                </a:solidFill>
              </a:rPr>
              <a:t>‹#›</a:t>
            </a:fld>
            <a:r>
              <a:rPr lang="en-US" sz="700" dirty="0">
                <a:solidFill>
                  <a:schemeClr val="accent2"/>
                </a:solidFill>
              </a:rPr>
              <a:t>	© 2019 Gartner, Inc. and/or its affiliates. All rights reserved.</a:t>
            </a:r>
          </a:p>
        </p:txBody>
      </p:sp>
      <p:sp>
        <p:nvSpPr>
          <p:cNvPr id="8" name="TextBox 7"/>
          <p:cNvSpPr txBox="1"/>
          <p:nvPr userDrawn="1"/>
        </p:nvSpPr>
        <p:spPr>
          <a:xfrm>
            <a:off x="692741" y="6182793"/>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0" kern="1200" dirty="0">
                <a:solidFill>
                  <a:schemeClr val="accent2"/>
                </a:solidFill>
                <a:latin typeface="+mn-lt"/>
                <a:ea typeface="+mn-ea"/>
                <a:cs typeface="+mn-cs"/>
              </a:rPr>
              <a:t>RESTRICTED DISTRIBUTION</a:t>
            </a:r>
          </a:p>
        </p:txBody>
      </p:sp>
      <p:pic>
        <p:nvPicPr>
          <p:cNvPr id="20" name="Graphic 19">
            <a:extLst>
              <a:ext uri="{FF2B5EF4-FFF2-40B4-BE49-F238E27FC236}">
                <a16:creationId xmlns:a16="http://schemas.microsoft.com/office/drawing/2014/main" id="{53B9529F-72F4-D443-94D8-3F214F496454}"/>
              </a:ext>
            </a:extLst>
          </p:cNvPr>
          <p:cNvPicPr>
            <a:picLocks noChangeAspect="1"/>
          </p:cNvPicPr>
          <p:nvPr userDrawn="1"/>
        </p:nvPicPr>
        <p:blipFill>
          <a:blip r:embed="rId28" cstate="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679309" y="5957894"/>
            <a:ext cx="1019588" cy="430206"/>
          </a:xfrm>
          <a:prstGeom prst="rect">
            <a:avLst/>
          </a:prstGeom>
        </p:spPr>
      </p:pic>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39" r:id="rId4"/>
    <p:sldLayoutId id="2147483940" r:id="rId5"/>
    <p:sldLayoutId id="2147483941" r:id="rId6"/>
    <p:sldLayoutId id="2147483898" r:id="rId7"/>
    <p:sldLayoutId id="2147483899" r:id="rId8"/>
    <p:sldLayoutId id="2147483900" r:id="rId9"/>
    <p:sldLayoutId id="2147483950" r:id="rId10"/>
    <p:sldLayoutId id="2147483946" r:id="rId11"/>
    <p:sldLayoutId id="2147483951" r:id="rId12"/>
    <p:sldLayoutId id="2147483902" r:id="rId13"/>
    <p:sldLayoutId id="2147483921" r:id="rId14"/>
    <p:sldLayoutId id="2147483903" r:id="rId15"/>
    <p:sldLayoutId id="2147483922" r:id="rId16"/>
    <p:sldLayoutId id="2147483923" r:id="rId17"/>
    <p:sldLayoutId id="2147483924" r:id="rId18"/>
    <p:sldLayoutId id="2147483934" r:id="rId19"/>
    <p:sldLayoutId id="2147483935" r:id="rId20"/>
    <p:sldLayoutId id="2147483936" r:id="rId21"/>
    <p:sldLayoutId id="2147483937" r:id="rId22"/>
    <p:sldLayoutId id="2147483915" r:id="rId23"/>
    <p:sldLayoutId id="2147483938" r:id="rId24"/>
    <p:sldLayoutId id="2147483949" r:id="rId25"/>
    <p:sldLayoutId id="2147483947" r:id="rId26"/>
  </p:sldLayoutIdLst>
  <p:hf sldNum="0" hdr="0" dt="0"/>
  <p:txStyles>
    <p:titleStyle>
      <a:lvl1pPr algn="l" defTabSz="914400" rtl="0" eaLnBrk="1" latinLnBrk="0" hangingPunct="1">
        <a:lnSpc>
          <a:spcPct val="90000"/>
        </a:lnSpc>
        <a:spcBef>
          <a:spcPct val="0"/>
        </a:spcBef>
        <a:spcAft>
          <a:spcPts val="0"/>
        </a:spcAft>
        <a:buNone/>
        <a:defRPr sz="2800" b="1" i="0" kern="1200" spc="-50" baseline="0">
          <a:solidFill>
            <a:schemeClr val="tx1"/>
          </a:solidFill>
          <a:latin typeface="+mj-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100000"/>
        </a:lnSpc>
        <a:spcBef>
          <a:spcPts val="0"/>
        </a:spcBef>
        <a:spcAft>
          <a:spcPts val="1200"/>
        </a:spcAft>
        <a:buClrTx/>
        <a:buSzPct val="100000"/>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7724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016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36" userDrawn="1">
          <p15:clr>
            <a:srgbClr val="A4A3A4"/>
          </p15:clr>
        </p15:guide>
        <p15:guide id="5" orient="horz" pos="264"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orient="horz" pos="1080" userDrawn="1">
          <p15:clr>
            <a:srgbClr val="FDE53C"/>
          </p15:clr>
        </p15:guide>
        <p15:guide id="17" orient="horz" pos="3576" userDrawn="1">
          <p15:clr>
            <a:srgbClr val="FBAE40"/>
          </p15:clr>
        </p15:guide>
        <p15:guide id="18" orient="horz" pos="317" userDrawn="1">
          <p15:clr>
            <a:srgbClr val="FDE53C"/>
          </p15:clr>
        </p15:guide>
        <p15:guide id="19" orient="horz" pos="1200" userDrawn="1">
          <p15:clr>
            <a:srgbClr val="FDE53C"/>
          </p15:clr>
        </p15:guide>
        <p15:guide id="20" orient="horz" pos="1310" userDrawn="1">
          <p15:clr>
            <a:srgbClr val="FDE53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23A1-674A-40A9-9689-43C96727EE13}"/>
              </a:ext>
            </a:extLst>
          </p:cNvPr>
          <p:cNvSpPr>
            <a:spLocks noGrp="1"/>
          </p:cNvSpPr>
          <p:nvPr>
            <p:ph type="title"/>
          </p:nvPr>
        </p:nvSpPr>
        <p:spPr/>
        <p:txBody>
          <a:bodyPr/>
          <a:lstStyle/>
          <a:p>
            <a:r>
              <a:rPr lang="en-US" dirty="0"/>
              <a:t>Building Effective Metric Programs</a:t>
            </a:r>
          </a:p>
        </p:txBody>
      </p:sp>
      <p:sp>
        <p:nvSpPr>
          <p:cNvPr id="3" name="Text Placeholder 2">
            <a:extLst>
              <a:ext uri="{FF2B5EF4-FFF2-40B4-BE49-F238E27FC236}">
                <a16:creationId xmlns:a16="http://schemas.microsoft.com/office/drawing/2014/main" id="{757A8B7C-2E3C-448A-99CE-625864B1197E}"/>
              </a:ext>
            </a:extLst>
          </p:cNvPr>
          <p:cNvSpPr>
            <a:spLocks noGrp="1"/>
          </p:cNvSpPr>
          <p:nvPr>
            <p:ph type="body" sz="quarter" idx="10"/>
          </p:nvPr>
        </p:nvSpPr>
        <p:spPr>
          <a:xfrm>
            <a:off x="457200" y="2103120"/>
            <a:ext cx="7088331" cy="2074718"/>
          </a:xfrm>
        </p:spPr>
        <p:txBody>
          <a:bodyPr vert="horz" lIns="0" tIns="0" rIns="0" bIns="0" rtlCol="0" anchor="t">
            <a:noAutofit/>
          </a:bodyPr>
          <a:lstStyle/>
          <a:p>
            <a:pPr>
              <a:lnSpc>
                <a:spcPct val="150000"/>
              </a:lnSpc>
            </a:pPr>
            <a:r>
              <a:rPr lang="en-US" sz="2400" b="1" dirty="0">
                <a:ea typeface="Tahoma"/>
                <a:cs typeface="Courier New"/>
              </a:rPr>
              <a:t>Frank DePaola</a:t>
            </a:r>
          </a:p>
          <a:p>
            <a:pPr>
              <a:lnSpc>
                <a:spcPct val="150000"/>
              </a:lnSpc>
            </a:pPr>
            <a:r>
              <a:rPr lang="en-US" b="1" dirty="0">
                <a:ea typeface="Tahoma"/>
                <a:cs typeface="Courier New"/>
              </a:rPr>
              <a:t>LinkedIn: </a:t>
            </a:r>
            <a:r>
              <a:rPr lang="en-US" dirty="0">
                <a:ea typeface="Tahoma"/>
                <a:cs typeface="Courier New"/>
              </a:rPr>
              <a:t>/</a:t>
            </a:r>
            <a:r>
              <a:rPr lang="en-US" dirty="0" err="1">
                <a:ea typeface="Tahoma"/>
                <a:cs typeface="Courier New"/>
              </a:rPr>
              <a:t>frankdepaola</a:t>
            </a:r>
            <a:r>
              <a:rPr lang="en-US" dirty="0">
                <a:ea typeface="Tahoma"/>
                <a:cs typeface="Courier New"/>
              </a:rPr>
              <a:t>  </a:t>
            </a:r>
          </a:p>
          <a:p>
            <a:pPr>
              <a:lnSpc>
                <a:spcPct val="150000"/>
              </a:lnSpc>
            </a:pPr>
            <a:endParaRPr lang="en-US" sz="2400" b="1" dirty="0">
              <a:ea typeface="Tahoma"/>
              <a:cs typeface="Courier New"/>
            </a:endParaRPr>
          </a:p>
          <a:p>
            <a:pPr>
              <a:lnSpc>
                <a:spcPct val="150000"/>
              </a:lnSpc>
            </a:pPr>
            <a:r>
              <a:rPr lang="en-US" b="1" dirty="0">
                <a:ea typeface="Tahoma"/>
                <a:cs typeface="Courier New"/>
              </a:rPr>
              <a:t>November 9, 2021</a:t>
            </a:r>
            <a:endParaRPr lang="en-US" sz="2400" b="1" dirty="0">
              <a:ea typeface="Tahoma"/>
              <a:cs typeface="Courier New"/>
            </a:endParaRPr>
          </a:p>
        </p:txBody>
      </p:sp>
    </p:spTree>
    <p:extLst>
      <p:ext uri="{BB962C8B-B14F-4D97-AF65-F5344CB8AC3E}">
        <p14:creationId xmlns:p14="http://schemas.microsoft.com/office/powerpoint/2010/main" val="1470163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7B6E034-5B22-EF4A-95DB-D42990625D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3477" y="1089891"/>
            <a:ext cx="7560741" cy="5103500"/>
          </a:xfrm>
          <a:prstGeom prst="rect">
            <a:avLst/>
          </a:prstGeom>
          <a:solidFill>
            <a:srgbClr val="FFFFFF"/>
          </a:solidFill>
        </p:spPr>
      </p:pic>
      <p:sp>
        <p:nvSpPr>
          <p:cNvPr id="1028" name="Title 2">
            <a:extLst>
              <a:ext uri="{FF2B5EF4-FFF2-40B4-BE49-F238E27FC236}">
                <a16:creationId xmlns:a16="http://schemas.microsoft.com/office/drawing/2014/main" id="{B0353F05-378F-41A4-9A59-7C7EA3381E45}"/>
              </a:ext>
            </a:extLst>
          </p:cNvPr>
          <p:cNvSpPr>
            <a:spLocks noGrp="1"/>
          </p:cNvSpPr>
          <p:nvPr>
            <p:ph type="title"/>
          </p:nvPr>
        </p:nvSpPr>
        <p:spPr>
          <a:xfrm>
            <a:off x="457200" y="457200"/>
            <a:ext cx="11251074" cy="457200"/>
          </a:xfrm>
        </p:spPr>
        <p:txBody>
          <a:bodyPr/>
          <a:lstStyle/>
          <a:p>
            <a:r>
              <a:rPr lang="en-US" dirty="0"/>
              <a:t>Information Security Vendor Landscape</a:t>
            </a:r>
          </a:p>
        </p:txBody>
      </p:sp>
    </p:spTree>
    <p:extLst>
      <p:ext uri="{BB962C8B-B14F-4D97-AF65-F5344CB8AC3E}">
        <p14:creationId xmlns:p14="http://schemas.microsoft.com/office/powerpoint/2010/main" val="3338186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4B94A-1065-6540-8F3F-9AE485CA8232}"/>
              </a:ext>
            </a:extLst>
          </p:cNvPr>
          <p:cNvSpPr txBox="1"/>
          <p:nvPr/>
        </p:nvSpPr>
        <p:spPr>
          <a:xfrm>
            <a:off x="3083252" y="2598003"/>
            <a:ext cx="6025496" cy="830997"/>
          </a:xfrm>
          <a:prstGeom prst="rect">
            <a:avLst/>
          </a:prstGeom>
          <a:noFill/>
        </p:spPr>
        <p:txBody>
          <a:bodyPr wrap="none" lIns="0" tIns="0" rIns="0" bIns="0" rtlCol="0">
            <a:spAutoFit/>
          </a:bodyPr>
          <a:lstStyle/>
          <a:p>
            <a:pPr algn="ctr"/>
            <a:r>
              <a:rPr lang="en-US" sz="5400" dirty="0"/>
              <a:t>Discuss Approaches</a:t>
            </a:r>
          </a:p>
        </p:txBody>
      </p:sp>
    </p:spTree>
    <p:extLst>
      <p:ext uri="{BB962C8B-B14F-4D97-AF65-F5344CB8AC3E}">
        <p14:creationId xmlns:p14="http://schemas.microsoft.com/office/powerpoint/2010/main" val="3581251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Not a one size fits all process (business, vertical, strategy, compliance, etc.)</a:t>
            </a:r>
          </a:p>
          <a:p>
            <a:r>
              <a:rPr lang="en-US" dirty="0"/>
              <a:t>Establish your WHY and security metric program goals</a:t>
            </a:r>
          </a:p>
          <a:p>
            <a:pPr lvl="3"/>
            <a:r>
              <a:rPr lang="en-US" dirty="0"/>
              <a:t>Focus on targets for improvement</a:t>
            </a:r>
          </a:p>
          <a:p>
            <a:pPr lvl="3"/>
            <a:r>
              <a:rPr lang="en-US" dirty="0"/>
              <a:t>Continuously measure and report progress</a:t>
            </a:r>
          </a:p>
          <a:p>
            <a:pPr lvl="3"/>
            <a:r>
              <a:rPr lang="en-US" dirty="0"/>
              <a:t>Interview key stakeholders to learn what matters</a:t>
            </a:r>
          </a:p>
          <a:p>
            <a:r>
              <a:rPr lang="en-US" dirty="0"/>
              <a:t>After defining the WHY, determine what data to collect</a:t>
            </a:r>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343887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651673" cy="3931920"/>
          </a:xfrm>
        </p:spPr>
        <p:txBody>
          <a:bodyPr/>
          <a:lstStyle/>
          <a:p>
            <a:r>
              <a:rPr lang="en-US" dirty="0"/>
              <a:t>Define which metrics you will report on</a:t>
            </a:r>
          </a:p>
          <a:p>
            <a:pPr lvl="3"/>
            <a:r>
              <a:rPr lang="en-US" dirty="0"/>
              <a:t>Implement SMART metrics</a:t>
            </a:r>
          </a:p>
          <a:p>
            <a:pPr lvl="3"/>
            <a:r>
              <a:rPr lang="en-US" dirty="0"/>
              <a:t>Group metrics based on intended audience</a:t>
            </a:r>
          </a:p>
          <a:p>
            <a:pPr lvl="4"/>
            <a:r>
              <a:rPr lang="en-US" dirty="0"/>
              <a:t>CISO dashboards</a:t>
            </a:r>
          </a:p>
          <a:p>
            <a:pPr lvl="4"/>
            <a:r>
              <a:rPr lang="en-US" dirty="0"/>
              <a:t>Executive leadership dashboards </a:t>
            </a:r>
          </a:p>
          <a:p>
            <a:pPr lvl="4"/>
            <a:r>
              <a:rPr lang="en-US" dirty="0"/>
              <a:t>SOC reports</a:t>
            </a:r>
          </a:p>
          <a:p>
            <a:r>
              <a:rPr lang="en-US" dirty="0"/>
              <a:t>Build intentional processes for managing metrics as the security landscape changes</a:t>
            </a:r>
          </a:p>
          <a:p>
            <a:pPr lvl="4"/>
            <a:endParaRPr lang="en-US" dirty="0"/>
          </a:p>
          <a:p>
            <a:endParaRPr lang="en-US" dirty="0"/>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Program Structure Approaches</a:t>
            </a:r>
          </a:p>
        </p:txBody>
      </p:sp>
    </p:spTree>
    <p:extLst>
      <p:ext uri="{BB962C8B-B14F-4D97-AF65-F5344CB8AC3E}">
        <p14:creationId xmlns:p14="http://schemas.microsoft.com/office/powerpoint/2010/main" val="69766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a:xfrm>
            <a:off x="457200" y="457200"/>
            <a:ext cx="11251074" cy="457200"/>
          </a:xfrm>
        </p:spPr>
        <p:txBody>
          <a:bodyPr/>
          <a:lstStyle/>
          <a:p>
            <a:r>
              <a:rPr lang="en-US" dirty="0"/>
              <a:t>Metric Hierarchy</a:t>
            </a:r>
          </a:p>
        </p:txBody>
      </p:sp>
      <p:sp>
        <p:nvSpPr>
          <p:cNvPr id="17" name="Rectangle 16">
            <a:extLst>
              <a:ext uri="{FF2B5EF4-FFF2-40B4-BE49-F238E27FC236}">
                <a16:creationId xmlns:a16="http://schemas.microsoft.com/office/drawing/2014/main" id="{DDC9F93F-3C39-964B-A53C-D4951A10A01F}"/>
              </a:ext>
            </a:extLst>
          </p:cNvPr>
          <p:cNvSpPr/>
          <p:nvPr/>
        </p:nvSpPr>
        <p:spPr>
          <a:xfrm>
            <a:off x="3564835" y="990866"/>
            <a:ext cx="7952914" cy="975487"/>
          </a:xfrm>
          <a:prstGeom prst="rect">
            <a:avLst/>
          </a:prstGeom>
          <a:gradFill flip="none" rotWithShape="1">
            <a:gsLst>
              <a:gs pos="45000">
                <a:srgbClr val="F1583F"/>
              </a:gs>
              <a:gs pos="0">
                <a:schemeClr val="bg1">
                  <a:alpha val="0"/>
                </a:schemeClr>
              </a:gs>
              <a:gs pos="100000">
                <a:srgbClr val="EE381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sz="1200" dirty="0">
                <a:solidFill>
                  <a:schemeClr val="tx1"/>
                </a:solidFill>
              </a:rPr>
              <a:t>►Critical incidents </a:t>
            </a:r>
          </a:p>
          <a:p>
            <a:pPr lvl="2"/>
            <a:r>
              <a:rPr lang="en-US" sz="1200" dirty="0">
                <a:solidFill>
                  <a:schemeClr val="tx1"/>
                </a:solidFill>
              </a:rPr>
              <a:t>►Risk posture/trend </a:t>
            </a:r>
          </a:p>
          <a:p>
            <a:pPr lvl="2"/>
            <a:r>
              <a:rPr lang="en-US" sz="1200" dirty="0">
                <a:solidFill>
                  <a:schemeClr val="tx1"/>
                </a:solidFill>
              </a:rPr>
              <a:t>►Spend status/ROI</a:t>
            </a:r>
          </a:p>
          <a:p>
            <a:pPr lvl="2"/>
            <a:r>
              <a:rPr lang="en-US" sz="1200" dirty="0">
                <a:solidFill>
                  <a:schemeClr val="tx1"/>
                </a:solidFill>
              </a:rPr>
              <a:t>►Compliance </a:t>
            </a:r>
          </a:p>
        </p:txBody>
      </p:sp>
      <p:sp>
        <p:nvSpPr>
          <p:cNvPr id="18" name="Rectangle 17">
            <a:extLst>
              <a:ext uri="{FF2B5EF4-FFF2-40B4-BE49-F238E27FC236}">
                <a16:creationId xmlns:a16="http://schemas.microsoft.com/office/drawing/2014/main" id="{9CF026DD-31D8-6243-BC11-3E8132D4708C}"/>
              </a:ext>
            </a:extLst>
          </p:cNvPr>
          <p:cNvSpPr/>
          <p:nvPr/>
        </p:nvSpPr>
        <p:spPr>
          <a:xfrm>
            <a:off x="4281055" y="2297552"/>
            <a:ext cx="7236694" cy="975487"/>
          </a:xfrm>
          <a:prstGeom prst="rect">
            <a:avLst/>
          </a:prstGeom>
          <a:gradFill flip="none" rotWithShape="1">
            <a:gsLst>
              <a:gs pos="0">
                <a:schemeClr val="bg1">
                  <a:alpha val="0"/>
                </a:schemeClr>
              </a:gs>
              <a:gs pos="56000">
                <a:srgbClr val="FBBF28"/>
              </a:gs>
              <a:gs pos="100000">
                <a:srgbClr val="FAB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sz="1200" dirty="0">
                <a:solidFill>
                  <a:schemeClr val="tx1"/>
                </a:solidFill>
              </a:rPr>
              <a:t>►Portfolio status/health </a:t>
            </a:r>
          </a:p>
          <a:p>
            <a:pPr lvl="2"/>
            <a:r>
              <a:rPr lang="en-US" sz="1200" dirty="0">
                <a:solidFill>
                  <a:schemeClr val="tx1"/>
                </a:solidFill>
              </a:rPr>
              <a:t>►Financial and organizational health (e.g., budget, headcount)</a:t>
            </a:r>
          </a:p>
        </p:txBody>
      </p:sp>
      <p:sp>
        <p:nvSpPr>
          <p:cNvPr id="19" name="Rectangle 18">
            <a:extLst>
              <a:ext uri="{FF2B5EF4-FFF2-40B4-BE49-F238E27FC236}">
                <a16:creationId xmlns:a16="http://schemas.microsoft.com/office/drawing/2014/main" id="{A6B72604-460A-264B-8D4C-4E1D2641C79E}"/>
              </a:ext>
            </a:extLst>
          </p:cNvPr>
          <p:cNvSpPr/>
          <p:nvPr/>
        </p:nvSpPr>
        <p:spPr>
          <a:xfrm>
            <a:off x="5147265" y="3604238"/>
            <a:ext cx="6370484" cy="975487"/>
          </a:xfrm>
          <a:prstGeom prst="rect">
            <a:avLst/>
          </a:prstGeom>
          <a:gradFill flip="none" rotWithShape="1">
            <a:gsLst>
              <a:gs pos="52000">
                <a:srgbClr val="9CDD46"/>
              </a:gs>
              <a:gs pos="0">
                <a:schemeClr val="bg1">
                  <a:alpha val="0"/>
                </a:schemeClr>
              </a:gs>
              <a:gs pos="100000">
                <a:srgbClr val="8AD7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sz="1200" dirty="0">
                <a:solidFill>
                  <a:schemeClr val="tx1"/>
                </a:solidFill>
              </a:rPr>
              <a:t>►Control health (e.g., patching, malware protection)</a:t>
            </a:r>
          </a:p>
          <a:p>
            <a:pPr lvl="2"/>
            <a:r>
              <a:rPr lang="en-US" sz="1200" dirty="0">
                <a:solidFill>
                  <a:schemeClr val="tx1"/>
                </a:solidFill>
              </a:rPr>
              <a:t>►Mapping to controls (e.g., NIST, ISO)</a:t>
            </a:r>
          </a:p>
          <a:p>
            <a:pPr lvl="2"/>
            <a:r>
              <a:rPr lang="en-US" sz="1200" dirty="0">
                <a:solidFill>
                  <a:schemeClr val="tx1"/>
                </a:solidFill>
              </a:rPr>
              <a:t>►Project status/health</a:t>
            </a:r>
          </a:p>
        </p:txBody>
      </p:sp>
      <p:sp>
        <p:nvSpPr>
          <p:cNvPr id="20" name="Rectangle 19">
            <a:extLst>
              <a:ext uri="{FF2B5EF4-FFF2-40B4-BE49-F238E27FC236}">
                <a16:creationId xmlns:a16="http://schemas.microsoft.com/office/drawing/2014/main" id="{D7AD3EFC-C30E-6C45-ADAA-03509125B640}"/>
              </a:ext>
            </a:extLst>
          </p:cNvPr>
          <p:cNvSpPr/>
          <p:nvPr/>
        </p:nvSpPr>
        <p:spPr>
          <a:xfrm>
            <a:off x="5955207" y="4910924"/>
            <a:ext cx="5562542" cy="975487"/>
          </a:xfrm>
          <a:prstGeom prst="rect">
            <a:avLst/>
          </a:prstGeom>
          <a:gradFill flip="none" rotWithShape="1">
            <a:gsLst>
              <a:gs pos="53000">
                <a:srgbClr val="2EB1EC"/>
              </a:gs>
              <a:gs pos="0">
                <a:schemeClr val="bg1">
                  <a:alpha val="0"/>
                </a:schemeClr>
              </a:gs>
              <a:gs pos="100000">
                <a:srgbClr val="00A0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sz="1200" dirty="0">
                <a:solidFill>
                  <a:schemeClr val="tx1"/>
                </a:solidFill>
              </a:rPr>
              <a:t>►Operational risk (e.g., incidents, threats, vulnerabilities)</a:t>
            </a:r>
          </a:p>
          <a:p>
            <a:pPr lvl="2"/>
            <a:r>
              <a:rPr lang="en-US" sz="1200" dirty="0">
                <a:solidFill>
                  <a:schemeClr val="tx1"/>
                </a:solidFill>
              </a:rPr>
              <a:t>►Activities status</a:t>
            </a:r>
          </a:p>
        </p:txBody>
      </p:sp>
      <p:sp>
        <p:nvSpPr>
          <p:cNvPr id="21" name="Rectangle 58">
            <a:extLst>
              <a:ext uri="{FF2B5EF4-FFF2-40B4-BE49-F238E27FC236}">
                <a16:creationId xmlns:a16="http://schemas.microsoft.com/office/drawing/2014/main" id="{48A1B172-95F7-CC43-BA03-A52F08FA2FF3}"/>
              </a:ext>
            </a:extLst>
          </p:cNvPr>
          <p:cNvSpPr/>
          <p:nvPr/>
        </p:nvSpPr>
        <p:spPr>
          <a:xfrm>
            <a:off x="2859280" y="990866"/>
            <a:ext cx="1430439" cy="975487"/>
          </a:xfrm>
          <a:custGeom>
            <a:avLst/>
            <a:gdLst/>
            <a:ahLst/>
            <a:cxnLst/>
            <a:rect l="l" t="t" r="r" b="b"/>
            <a:pathLst>
              <a:path w="1013336" h="731520">
                <a:moveTo>
                  <a:pt x="506668" y="0"/>
                </a:moveTo>
                <a:lnTo>
                  <a:pt x="1013336" y="731520"/>
                </a:lnTo>
                <a:lnTo>
                  <a:pt x="0" y="731520"/>
                </a:lnTo>
                <a:close/>
              </a:path>
            </a:pathLst>
          </a:custGeom>
          <a:solidFill>
            <a:srgbClr val="EE3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Board</a:t>
            </a:r>
          </a:p>
        </p:txBody>
      </p:sp>
      <p:sp>
        <p:nvSpPr>
          <p:cNvPr id="22" name="Rectangle 59">
            <a:extLst>
              <a:ext uri="{FF2B5EF4-FFF2-40B4-BE49-F238E27FC236}">
                <a16:creationId xmlns:a16="http://schemas.microsoft.com/office/drawing/2014/main" id="{F5C6CE0F-5129-2546-A7C2-EE3854F81D1A}"/>
              </a:ext>
            </a:extLst>
          </p:cNvPr>
          <p:cNvSpPr/>
          <p:nvPr/>
        </p:nvSpPr>
        <p:spPr>
          <a:xfrm>
            <a:off x="2058587" y="2297552"/>
            <a:ext cx="3031824" cy="975487"/>
          </a:xfrm>
          <a:custGeom>
            <a:avLst/>
            <a:gdLst/>
            <a:ahLst/>
            <a:cxnLst/>
            <a:rect l="l" t="t" r="r" b="b"/>
            <a:pathLst>
              <a:path w="2147772" h="731520">
                <a:moveTo>
                  <a:pt x="506668" y="0"/>
                </a:moveTo>
                <a:lnTo>
                  <a:pt x="1641105" y="0"/>
                </a:lnTo>
                <a:lnTo>
                  <a:pt x="2147772" y="731520"/>
                </a:lnTo>
                <a:lnTo>
                  <a:pt x="0" y="73152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C-Suite</a:t>
            </a:r>
          </a:p>
        </p:txBody>
      </p:sp>
      <p:sp>
        <p:nvSpPr>
          <p:cNvPr id="23" name="Rectangle 60">
            <a:extLst>
              <a:ext uri="{FF2B5EF4-FFF2-40B4-BE49-F238E27FC236}">
                <a16:creationId xmlns:a16="http://schemas.microsoft.com/office/drawing/2014/main" id="{39422328-804C-5C44-9649-AAE8018B89D6}"/>
              </a:ext>
            </a:extLst>
          </p:cNvPr>
          <p:cNvSpPr/>
          <p:nvPr/>
        </p:nvSpPr>
        <p:spPr>
          <a:xfrm>
            <a:off x="1257893" y="3604238"/>
            <a:ext cx="4633213" cy="975487"/>
          </a:xfrm>
          <a:custGeom>
            <a:avLst/>
            <a:gdLst/>
            <a:ahLst/>
            <a:cxnLst/>
            <a:rect l="l" t="t" r="r" b="b"/>
            <a:pathLst>
              <a:path w="3282210" h="731520">
                <a:moveTo>
                  <a:pt x="506668" y="0"/>
                </a:moveTo>
                <a:lnTo>
                  <a:pt x="2775542" y="0"/>
                </a:lnTo>
                <a:lnTo>
                  <a:pt x="3282210" y="731520"/>
                </a:lnTo>
                <a:lnTo>
                  <a:pt x="0" y="731520"/>
                </a:lnTo>
                <a:close/>
              </a:path>
            </a:pathLst>
          </a:custGeom>
          <a:solidFill>
            <a:srgbClr val="8AD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Leadership</a:t>
            </a:r>
          </a:p>
        </p:txBody>
      </p:sp>
      <p:sp>
        <p:nvSpPr>
          <p:cNvPr id="24" name="Rectangle 61">
            <a:extLst>
              <a:ext uri="{FF2B5EF4-FFF2-40B4-BE49-F238E27FC236}">
                <a16:creationId xmlns:a16="http://schemas.microsoft.com/office/drawing/2014/main" id="{6B8677BC-0446-A346-AF1B-F5D298690EFE}"/>
              </a:ext>
            </a:extLst>
          </p:cNvPr>
          <p:cNvSpPr/>
          <p:nvPr/>
        </p:nvSpPr>
        <p:spPr>
          <a:xfrm>
            <a:off x="457200" y="4910924"/>
            <a:ext cx="6234599" cy="975487"/>
          </a:xfrm>
          <a:custGeom>
            <a:avLst/>
            <a:gdLst/>
            <a:ahLst/>
            <a:cxnLst/>
            <a:rect l="l" t="t" r="r" b="b"/>
            <a:pathLst>
              <a:path w="4416646" h="731520">
                <a:moveTo>
                  <a:pt x="506668" y="0"/>
                </a:moveTo>
                <a:lnTo>
                  <a:pt x="3909978" y="0"/>
                </a:lnTo>
                <a:lnTo>
                  <a:pt x="4416646" y="731520"/>
                </a:lnTo>
                <a:lnTo>
                  <a:pt x="0" y="731520"/>
                </a:lnTo>
                <a:close/>
              </a:path>
            </a:pathLst>
          </a:cu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Leads</a:t>
            </a:r>
          </a:p>
        </p:txBody>
      </p:sp>
      <p:sp>
        <p:nvSpPr>
          <p:cNvPr id="25" name="Oval 24">
            <a:extLst>
              <a:ext uri="{FF2B5EF4-FFF2-40B4-BE49-F238E27FC236}">
                <a16:creationId xmlns:a16="http://schemas.microsoft.com/office/drawing/2014/main" id="{E5132981-1843-E642-8C74-31A0A943F0CD}"/>
              </a:ext>
            </a:extLst>
          </p:cNvPr>
          <p:cNvSpPr/>
          <p:nvPr/>
        </p:nvSpPr>
        <p:spPr>
          <a:xfrm>
            <a:off x="1081585" y="5729866"/>
            <a:ext cx="7157026" cy="711293"/>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54632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Define goals &amp; objectives</a:t>
            </a:r>
          </a:p>
          <a:p>
            <a:r>
              <a:rPr lang="en-US" dirty="0"/>
              <a:t>Identify relevant metrics</a:t>
            </a:r>
          </a:p>
          <a:p>
            <a:r>
              <a:rPr lang="en-US" dirty="0"/>
              <a:t>Develop strategies for generating metrics</a:t>
            </a:r>
          </a:p>
          <a:p>
            <a:r>
              <a:rPr lang="en-US" dirty="0"/>
              <a:t>Establish benchmarks &amp; targets</a:t>
            </a:r>
          </a:p>
          <a:p>
            <a:r>
              <a:rPr lang="en-US" dirty="0"/>
              <a:t>Develop metrics reporting system</a:t>
            </a:r>
          </a:p>
          <a:p>
            <a:r>
              <a:rPr lang="en-US" dirty="0"/>
              <a:t>Develop &amp; implement action plan</a:t>
            </a:r>
          </a:p>
          <a:p>
            <a:r>
              <a:rPr lang="en-US" dirty="0"/>
              <a:t>Establish formal program lifecycle review process</a:t>
            </a:r>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Metric Program Checklist</a:t>
            </a:r>
          </a:p>
        </p:txBody>
      </p:sp>
      <p:pic>
        <p:nvPicPr>
          <p:cNvPr id="2050" name="Picture 2" descr="Two Powerful Types Of Checklists You Must Use">
            <a:extLst>
              <a:ext uri="{FF2B5EF4-FFF2-40B4-BE49-F238E27FC236}">
                <a16:creationId xmlns:a16="http://schemas.microsoft.com/office/drawing/2014/main" id="{0D5AD793-99AE-384C-AA03-DDB1FD28D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263" y="1506451"/>
            <a:ext cx="4386118" cy="292407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744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pPr marL="457200" indent="-457200">
              <a:buFont typeface="+mj-lt"/>
              <a:buAutoNum type="arabicPeriod"/>
            </a:pPr>
            <a:r>
              <a:rPr lang="en-US" dirty="0"/>
              <a:t>What’s important?</a:t>
            </a:r>
          </a:p>
          <a:p>
            <a:pPr marL="1280160" lvl="3" indent="-457200">
              <a:buFont typeface="+mj-lt"/>
              <a:buAutoNum type="alphaLcParenR"/>
            </a:pPr>
            <a:r>
              <a:rPr lang="en-US" sz="1800" dirty="0"/>
              <a:t>Compliance</a:t>
            </a:r>
          </a:p>
          <a:p>
            <a:pPr marL="1280160" lvl="3" indent="-457200">
              <a:buFont typeface="+mj-lt"/>
              <a:buAutoNum type="alphaLcParenR"/>
            </a:pPr>
            <a:r>
              <a:rPr lang="en-US" sz="1800" dirty="0"/>
              <a:t>Risk management</a:t>
            </a:r>
          </a:p>
          <a:p>
            <a:pPr marL="1280160" lvl="3" indent="-457200">
              <a:buFont typeface="+mj-lt"/>
              <a:buAutoNum type="alphaLcParenR"/>
            </a:pPr>
            <a:r>
              <a:rPr lang="en-US" sz="1800" dirty="0"/>
              <a:t>Business enablement </a:t>
            </a:r>
          </a:p>
          <a:p>
            <a:pPr marL="457200" indent="-457200">
              <a:buFont typeface="+mj-lt"/>
              <a:buAutoNum type="arabicPeriod"/>
            </a:pPr>
            <a:r>
              <a:rPr lang="en-US" dirty="0"/>
              <a:t>What’s broken?</a:t>
            </a:r>
          </a:p>
          <a:p>
            <a:pPr marL="1280160" lvl="3" indent="-457200">
              <a:buFont typeface="+mj-lt"/>
              <a:buAutoNum type="alphaLcParenR"/>
            </a:pPr>
            <a:r>
              <a:rPr lang="en-US" sz="1800" dirty="0"/>
              <a:t>Process</a:t>
            </a:r>
          </a:p>
          <a:p>
            <a:pPr marL="1280160" lvl="3" indent="-457200">
              <a:buFont typeface="+mj-lt"/>
              <a:buAutoNum type="alphaLcParenR"/>
            </a:pPr>
            <a:r>
              <a:rPr lang="en-US" sz="1800" dirty="0"/>
              <a:t>Technology</a:t>
            </a:r>
          </a:p>
          <a:p>
            <a:pPr marL="457200" indent="-457200">
              <a:buFont typeface="+mj-lt"/>
              <a:buAutoNum type="arabicPeriod"/>
            </a:pPr>
            <a:r>
              <a:rPr lang="en-US" dirty="0"/>
              <a:t>What’s basic?</a:t>
            </a:r>
          </a:p>
          <a:p>
            <a:pPr marL="457200" indent="-457200">
              <a:buFont typeface="+mj-lt"/>
              <a:buAutoNum type="arabicPeriod"/>
            </a:pPr>
            <a:r>
              <a:rPr lang="en-US" dirty="0"/>
              <a:t>What’s new?</a:t>
            </a:r>
          </a:p>
          <a:p>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Ask Questions</a:t>
            </a:r>
          </a:p>
        </p:txBody>
      </p:sp>
    </p:spTree>
    <p:extLst>
      <p:ext uri="{BB962C8B-B14F-4D97-AF65-F5344CB8AC3E}">
        <p14:creationId xmlns:p14="http://schemas.microsoft.com/office/powerpoint/2010/main" val="290647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pPr marL="457200" indent="-457200">
              <a:buFont typeface="+mj-lt"/>
              <a:buAutoNum type="arabicPeriod"/>
            </a:pPr>
            <a:r>
              <a:rPr lang="en-US" dirty="0"/>
              <a:t>How will information be reported to stakeholders? </a:t>
            </a:r>
          </a:p>
          <a:p>
            <a:pPr marL="457200" indent="-457200">
              <a:buFont typeface="+mj-lt"/>
              <a:buAutoNum type="arabicPeriod"/>
            </a:pPr>
            <a:r>
              <a:rPr lang="en-US" dirty="0"/>
              <a:t>If an issue is determined via the metrics program, what is each stakeholder’s responsibility regarding remediation efforts?</a:t>
            </a:r>
          </a:p>
          <a:p>
            <a:pPr marL="457200" indent="-457200">
              <a:buFont typeface="+mj-lt"/>
              <a:buAutoNum type="arabicPeriod"/>
            </a:pPr>
            <a:r>
              <a:rPr lang="en-US" dirty="0"/>
              <a:t>Will there be service-level agreements (SLAs) for solving and correcting concerns within the metrics?</a:t>
            </a:r>
          </a:p>
          <a:p>
            <a:pPr marL="457200" indent="-457200">
              <a:buFont typeface="+mj-lt"/>
              <a:buAutoNum type="arabicPeriod"/>
            </a:pPr>
            <a:r>
              <a:rPr lang="en-US" dirty="0"/>
              <a:t>Where can security capabilities positively influence business objectives?</a:t>
            </a:r>
          </a:p>
          <a:p>
            <a:pPr marL="457200" indent="-457200">
              <a:buFont typeface="+mj-lt"/>
              <a:buAutoNum type="arabicPeriod"/>
            </a:pPr>
            <a:r>
              <a:rPr lang="en-US" dirty="0"/>
              <a:t>Are we aligning information security program objectives to business needs?</a:t>
            </a:r>
          </a:p>
          <a:p>
            <a:pPr marL="457200" indent="-457200">
              <a:buFont typeface="+mj-lt"/>
              <a:buAutoNum type="arabicPeriod"/>
            </a:pPr>
            <a:r>
              <a:rPr lang="en-US" dirty="0"/>
              <a:t>Are we investing in the right areas &amp; tools?</a:t>
            </a:r>
          </a:p>
          <a:p>
            <a:pPr marL="457200" indent="-457200">
              <a:buFont typeface="+mj-lt"/>
              <a:buAutoNum type="arabicPeriod"/>
            </a:pPr>
            <a:r>
              <a:rPr lang="en-US" dirty="0"/>
              <a:t>Are we making a difference?</a:t>
            </a:r>
          </a:p>
          <a:p>
            <a:pPr marL="457200" indent="-457200">
              <a:buFont typeface="+mj-lt"/>
              <a:buAutoNum type="arabicPeriod"/>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Answer Questions</a:t>
            </a:r>
          </a:p>
        </p:txBody>
      </p:sp>
    </p:spTree>
    <p:extLst>
      <p:ext uri="{BB962C8B-B14F-4D97-AF65-F5344CB8AC3E}">
        <p14:creationId xmlns:p14="http://schemas.microsoft.com/office/powerpoint/2010/main" val="405238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a:xfrm>
            <a:off x="457200" y="457200"/>
            <a:ext cx="11251074" cy="457200"/>
          </a:xfrm>
        </p:spPr>
        <p:txBody>
          <a:bodyPr/>
          <a:lstStyle/>
          <a:p>
            <a:r>
              <a:rPr lang="en-US" dirty="0"/>
              <a:t>Metric Operating Model</a:t>
            </a:r>
          </a:p>
        </p:txBody>
      </p:sp>
      <p:sp>
        <p:nvSpPr>
          <p:cNvPr id="2" name="Down Arrow 1">
            <a:extLst>
              <a:ext uri="{FF2B5EF4-FFF2-40B4-BE49-F238E27FC236}">
                <a16:creationId xmlns:a16="http://schemas.microsoft.com/office/drawing/2014/main" id="{A213D5FF-078D-8A43-8354-7232E9949F7F}"/>
              </a:ext>
            </a:extLst>
          </p:cNvPr>
          <p:cNvSpPr/>
          <p:nvPr/>
        </p:nvSpPr>
        <p:spPr>
          <a:xfrm>
            <a:off x="1450514" y="2925952"/>
            <a:ext cx="922220" cy="35356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sp>
        <p:nvSpPr>
          <p:cNvPr id="3" name="TextBox 2">
            <a:extLst>
              <a:ext uri="{FF2B5EF4-FFF2-40B4-BE49-F238E27FC236}">
                <a16:creationId xmlns:a16="http://schemas.microsoft.com/office/drawing/2014/main" id="{0EF64922-147F-DE4D-8A95-AE6995E2C2C2}"/>
              </a:ext>
            </a:extLst>
          </p:cNvPr>
          <p:cNvSpPr txBox="1"/>
          <p:nvPr/>
        </p:nvSpPr>
        <p:spPr>
          <a:xfrm>
            <a:off x="1516332" y="2442068"/>
            <a:ext cx="790584" cy="276999"/>
          </a:xfrm>
          <a:prstGeom prst="rect">
            <a:avLst/>
          </a:prstGeom>
          <a:noFill/>
        </p:spPr>
        <p:txBody>
          <a:bodyPr wrap="square" lIns="0" tIns="0" rIns="0" bIns="0" rtlCol="0">
            <a:spAutoFit/>
          </a:bodyPr>
          <a:lstStyle/>
          <a:p>
            <a:pPr algn="ctr"/>
            <a:r>
              <a:rPr lang="en-US" dirty="0"/>
              <a:t>Threats</a:t>
            </a:r>
          </a:p>
        </p:txBody>
      </p:sp>
      <p:sp>
        <p:nvSpPr>
          <p:cNvPr id="14" name="Down Arrow 13">
            <a:extLst>
              <a:ext uri="{FF2B5EF4-FFF2-40B4-BE49-F238E27FC236}">
                <a16:creationId xmlns:a16="http://schemas.microsoft.com/office/drawing/2014/main" id="{0FB98583-47DF-724E-86A0-82614CA1988F}"/>
              </a:ext>
            </a:extLst>
          </p:cNvPr>
          <p:cNvSpPr/>
          <p:nvPr/>
        </p:nvSpPr>
        <p:spPr>
          <a:xfrm>
            <a:off x="1450514" y="3970286"/>
            <a:ext cx="922220" cy="35356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sp>
        <p:nvSpPr>
          <p:cNvPr id="15" name="TextBox 14">
            <a:extLst>
              <a:ext uri="{FF2B5EF4-FFF2-40B4-BE49-F238E27FC236}">
                <a16:creationId xmlns:a16="http://schemas.microsoft.com/office/drawing/2014/main" id="{F88F6D03-A007-7943-BFE5-7E21AE0AA460}"/>
              </a:ext>
            </a:extLst>
          </p:cNvPr>
          <p:cNvSpPr txBox="1"/>
          <p:nvPr/>
        </p:nvSpPr>
        <p:spPr>
          <a:xfrm>
            <a:off x="1489827" y="3486402"/>
            <a:ext cx="843595" cy="276999"/>
          </a:xfrm>
          <a:prstGeom prst="rect">
            <a:avLst/>
          </a:prstGeom>
          <a:noFill/>
        </p:spPr>
        <p:txBody>
          <a:bodyPr wrap="square" lIns="0" tIns="0" rIns="0" bIns="0" rtlCol="0">
            <a:spAutoFit/>
          </a:bodyPr>
          <a:lstStyle/>
          <a:p>
            <a:pPr algn="ctr"/>
            <a:r>
              <a:rPr lang="en-US" dirty="0"/>
              <a:t>Controls</a:t>
            </a:r>
          </a:p>
        </p:txBody>
      </p:sp>
      <p:sp>
        <p:nvSpPr>
          <p:cNvPr id="16" name="Down Arrow 15">
            <a:extLst>
              <a:ext uri="{FF2B5EF4-FFF2-40B4-BE49-F238E27FC236}">
                <a16:creationId xmlns:a16="http://schemas.microsoft.com/office/drawing/2014/main" id="{7558D8E3-9555-354A-AB32-7CE4B5296C45}"/>
              </a:ext>
            </a:extLst>
          </p:cNvPr>
          <p:cNvSpPr/>
          <p:nvPr/>
        </p:nvSpPr>
        <p:spPr>
          <a:xfrm>
            <a:off x="1450514" y="5014620"/>
            <a:ext cx="922220" cy="35356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sp>
        <p:nvSpPr>
          <p:cNvPr id="26" name="TextBox 25">
            <a:extLst>
              <a:ext uri="{FF2B5EF4-FFF2-40B4-BE49-F238E27FC236}">
                <a16:creationId xmlns:a16="http://schemas.microsoft.com/office/drawing/2014/main" id="{757F862B-86DB-9545-9A6B-DB30FA6D26E4}"/>
              </a:ext>
            </a:extLst>
          </p:cNvPr>
          <p:cNvSpPr txBox="1"/>
          <p:nvPr/>
        </p:nvSpPr>
        <p:spPr>
          <a:xfrm>
            <a:off x="1660500" y="4530736"/>
            <a:ext cx="502249" cy="276999"/>
          </a:xfrm>
          <a:prstGeom prst="rect">
            <a:avLst/>
          </a:prstGeom>
          <a:noFill/>
        </p:spPr>
        <p:txBody>
          <a:bodyPr wrap="square" lIns="0" tIns="0" rIns="0" bIns="0" rtlCol="0">
            <a:spAutoFit/>
          </a:bodyPr>
          <a:lstStyle/>
          <a:p>
            <a:pPr algn="ctr"/>
            <a:r>
              <a:rPr lang="en-US" dirty="0"/>
              <a:t>KPI’s</a:t>
            </a:r>
          </a:p>
        </p:txBody>
      </p:sp>
      <p:sp>
        <p:nvSpPr>
          <p:cNvPr id="27" name="Down Arrow 26">
            <a:extLst>
              <a:ext uri="{FF2B5EF4-FFF2-40B4-BE49-F238E27FC236}">
                <a16:creationId xmlns:a16="http://schemas.microsoft.com/office/drawing/2014/main" id="{0B9356BF-E710-A341-B992-892959203092}"/>
              </a:ext>
            </a:extLst>
          </p:cNvPr>
          <p:cNvSpPr/>
          <p:nvPr/>
        </p:nvSpPr>
        <p:spPr>
          <a:xfrm>
            <a:off x="1450514" y="1881618"/>
            <a:ext cx="922220" cy="35356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sp>
        <p:nvSpPr>
          <p:cNvPr id="28" name="TextBox 27">
            <a:extLst>
              <a:ext uri="{FF2B5EF4-FFF2-40B4-BE49-F238E27FC236}">
                <a16:creationId xmlns:a16="http://schemas.microsoft.com/office/drawing/2014/main" id="{89AF0CE2-5F04-214C-A561-6B5F5652AB27}"/>
              </a:ext>
            </a:extLst>
          </p:cNvPr>
          <p:cNvSpPr txBox="1"/>
          <p:nvPr/>
        </p:nvSpPr>
        <p:spPr>
          <a:xfrm>
            <a:off x="987049" y="1397734"/>
            <a:ext cx="1849151" cy="276999"/>
          </a:xfrm>
          <a:prstGeom prst="rect">
            <a:avLst/>
          </a:prstGeom>
          <a:noFill/>
        </p:spPr>
        <p:txBody>
          <a:bodyPr wrap="square" lIns="0" tIns="0" rIns="0" bIns="0" rtlCol="0">
            <a:spAutoFit/>
          </a:bodyPr>
          <a:lstStyle/>
          <a:p>
            <a:pPr algn="ctr"/>
            <a:r>
              <a:rPr lang="en-US" dirty="0"/>
              <a:t>Threat Categories</a:t>
            </a:r>
          </a:p>
        </p:txBody>
      </p:sp>
      <p:sp>
        <p:nvSpPr>
          <p:cNvPr id="30" name="TextBox 29">
            <a:extLst>
              <a:ext uri="{FF2B5EF4-FFF2-40B4-BE49-F238E27FC236}">
                <a16:creationId xmlns:a16="http://schemas.microsoft.com/office/drawing/2014/main" id="{AD4E186B-C384-D64F-BDF4-CAB513C9C9B7}"/>
              </a:ext>
            </a:extLst>
          </p:cNvPr>
          <p:cNvSpPr txBox="1"/>
          <p:nvPr/>
        </p:nvSpPr>
        <p:spPr>
          <a:xfrm>
            <a:off x="914162" y="5575068"/>
            <a:ext cx="1994925" cy="276999"/>
          </a:xfrm>
          <a:prstGeom prst="rect">
            <a:avLst/>
          </a:prstGeom>
          <a:noFill/>
        </p:spPr>
        <p:txBody>
          <a:bodyPr wrap="square" lIns="0" tIns="0" rIns="0" bIns="0" rtlCol="0">
            <a:spAutoFit/>
          </a:bodyPr>
          <a:lstStyle/>
          <a:p>
            <a:pPr algn="ctr"/>
            <a:r>
              <a:rPr lang="en-US" dirty="0"/>
              <a:t>Operational Metrics</a:t>
            </a:r>
          </a:p>
        </p:txBody>
      </p:sp>
      <p:graphicFrame>
        <p:nvGraphicFramePr>
          <p:cNvPr id="41" name="Table 7">
            <a:extLst>
              <a:ext uri="{FF2B5EF4-FFF2-40B4-BE49-F238E27FC236}">
                <a16:creationId xmlns:a16="http://schemas.microsoft.com/office/drawing/2014/main" id="{8F0B44BF-8BE8-054C-95D3-C6C8B5F13DB9}"/>
              </a:ext>
            </a:extLst>
          </p:cNvPr>
          <p:cNvGraphicFramePr>
            <a:graphicFrameLocks noGrp="1"/>
          </p:cNvGraphicFramePr>
          <p:nvPr>
            <p:extLst>
              <p:ext uri="{D42A27DB-BD31-4B8C-83A1-F6EECF244321}">
                <p14:modId xmlns:p14="http://schemas.microsoft.com/office/powerpoint/2010/main" val="475582441"/>
              </p:ext>
            </p:extLst>
          </p:nvPr>
        </p:nvGraphicFramePr>
        <p:xfrm>
          <a:off x="5156738" y="1165001"/>
          <a:ext cx="4393664" cy="822960"/>
        </p:xfrm>
        <a:graphic>
          <a:graphicData uri="http://schemas.openxmlformats.org/drawingml/2006/table">
            <a:tbl>
              <a:tblPr bandRow="1">
                <a:tableStyleId>{5C22544A-7EE6-4342-B048-85BDC9FD1C3A}</a:tableStyleId>
              </a:tblPr>
              <a:tblGrid>
                <a:gridCol w="2196832">
                  <a:extLst>
                    <a:ext uri="{9D8B030D-6E8A-4147-A177-3AD203B41FA5}">
                      <a16:colId xmlns:a16="http://schemas.microsoft.com/office/drawing/2014/main" val="2019191531"/>
                    </a:ext>
                  </a:extLst>
                </a:gridCol>
                <a:gridCol w="2196832">
                  <a:extLst>
                    <a:ext uri="{9D8B030D-6E8A-4147-A177-3AD203B41FA5}">
                      <a16:colId xmlns:a16="http://schemas.microsoft.com/office/drawing/2014/main" val="1213305466"/>
                    </a:ext>
                  </a:extLst>
                </a:gridCol>
              </a:tblGrid>
              <a:tr h="0">
                <a:tc>
                  <a:txBody>
                    <a:bodyPr/>
                    <a:lstStyle/>
                    <a:p>
                      <a:pPr algn="ctr"/>
                      <a:r>
                        <a:rPr lang="en-US" sz="1200" dirty="0"/>
                        <a:t>Network Compromise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200" dirty="0"/>
                        <a:t>Data Exposure/Loss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605810"/>
                  </a:ext>
                </a:extLst>
              </a:tr>
              <a:tr h="229616">
                <a:tc>
                  <a:txBody>
                    <a:bodyPr/>
                    <a:lstStyle/>
                    <a:p>
                      <a:pPr algn="ctr"/>
                      <a:r>
                        <a:rPr lang="en-US" sz="1200" dirty="0"/>
                        <a:t>Software Vulnerability</a:t>
                      </a:r>
                    </a:p>
                  </a:txBody>
                  <a:tcPr>
                    <a:lnL w="12700" cap="flat" cmpd="sng" algn="ctr">
                      <a:solidFill>
                        <a:schemeClr val="tx1"/>
                      </a:solidFill>
                      <a:prstDash val="solid"/>
                      <a:round/>
                      <a:headEnd type="none" w="med" len="med"/>
                      <a:tailEnd type="none" w="med" len="med"/>
                    </a:lnL>
                  </a:tcPr>
                </a:tc>
                <a:tc>
                  <a:txBody>
                    <a:bodyPr/>
                    <a:lstStyle/>
                    <a:p>
                      <a:pPr algn="ctr"/>
                      <a:r>
                        <a:rPr lang="en-US" sz="1200" dirty="0"/>
                        <a:t>Users &amp; Devices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31558301"/>
                  </a:ext>
                </a:extLst>
              </a:tr>
              <a:tr h="229616">
                <a:tc>
                  <a:txBody>
                    <a:bodyPr/>
                    <a:lstStyle/>
                    <a:p>
                      <a:pPr algn="ctr"/>
                      <a:r>
                        <a:rPr lang="en-US" sz="1200" dirty="0"/>
                        <a:t>Regulatory Risk</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t>System Compromise / Failure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772893"/>
                  </a:ext>
                </a:extLst>
              </a:tr>
            </a:tbl>
          </a:graphicData>
        </a:graphic>
      </p:graphicFrame>
      <p:graphicFrame>
        <p:nvGraphicFramePr>
          <p:cNvPr id="42" name="Table 7">
            <a:extLst>
              <a:ext uri="{FF2B5EF4-FFF2-40B4-BE49-F238E27FC236}">
                <a16:creationId xmlns:a16="http://schemas.microsoft.com/office/drawing/2014/main" id="{437145B5-895E-CF41-AC1E-B9A714856C0C}"/>
              </a:ext>
            </a:extLst>
          </p:cNvPr>
          <p:cNvGraphicFramePr>
            <a:graphicFrameLocks noGrp="1"/>
          </p:cNvGraphicFramePr>
          <p:nvPr>
            <p:extLst>
              <p:ext uri="{D42A27DB-BD31-4B8C-83A1-F6EECF244321}">
                <p14:modId xmlns:p14="http://schemas.microsoft.com/office/powerpoint/2010/main" val="1194337688"/>
              </p:ext>
            </p:extLst>
          </p:nvPr>
        </p:nvGraphicFramePr>
        <p:xfrm>
          <a:off x="5156739" y="2259162"/>
          <a:ext cx="2824680" cy="548640"/>
        </p:xfrm>
        <a:graphic>
          <a:graphicData uri="http://schemas.openxmlformats.org/drawingml/2006/table">
            <a:tbl>
              <a:tblPr bandRow="1">
                <a:tableStyleId>{5C22544A-7EE6-4342-B048-85BDC9FD1C3A}</a:tableStyleId>
              </a:tblPr>
              <a:tblGrid>
                <a:gridCol w="2824680">
                  <a:extLst>
                    <a:ext uri="{9D8B030D-6E8A-4147-A177-3AD203B41FA5}">
                      <a16:colId xmlns:a16="http://schemas.microsoft.com/office/drawing/2014/main" val="2019191531"/>
                    </a:ext>
                  </a:extLst>
                </a:gridCol>
              </a:tblGrid>
              <a:tr h="229616">
                <a:tc>
                  <a:txBody>
                    <a:bodyPr/>
                    <a:lstStyle/>
                    <a:p>
                      <a:pPr algn="ctr"/>
                      <a:r>
                        <a:rPr lang="en-US" sz="1200" dirty="0"/>
                        <a:t>Customer Data Theft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605810"/>
                  </a:ext>
                </a:extLst>
              </a:tr>
              <a:tr h="229616">
                <a:tc>
                  <a:txBody>
                    <a:bodyPr/>
                    <a:lstStyle/>
                    <a:p>
                      <a:pPr algn="ctr"/>
                      <a:r>
                        <a:rPr lang="en-US" sz="1200" dirty="0"/>
                        <a:t>Code Theft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1558301"/>
                  </a:ext>
                </a:extLst>
              </a:tr>
            </a:tbl>
          </a:graphicData>
        </a:graphic>
      </p:graphicFrame>
      <p:graphicFrame>
        <p:nvGraphicFramePr>
          <p:cNvPr id="43" name="Table 7">
            <a:extLst>
              <a:ext uri="{FF2B5EF4-FFF2-40B4-BE49-F238E27FC236}">
                <a16:creationId xmlns:a16="http://schemas.microsoft.com/office/drawing/2014/main" id="{9BC28EF6-F24C-C14C-A704-64D784DE43FE}"/>
              </a:ext>
            </a:extLst>
          </p:cNvPr>
          <p:cNvGraphicFramePr>
            <a:graphicFrameLocks noGrp="1"/>
          </p:cNvGraphicFramePr>
          <p:nvPr>
            <p:extLst>
              <p:ext uri="{D42A27DB-BD31-4B8C-83A1-F6EECF244321}">
                <p14:modId xmlns:p14="http://schemas.microsoft.com/office/powerpoint/2010/main" val="1928439673"/>
              </p:ext>
            </p:extLst>
          </p:nvPr>
        </p:nvGraphicFramePr>
        <p:xfrm>
          <a:off x="5156738" y="3081257"/>
          <a:ext cx="2824680" cy="822960"/>
        </p:xfrm>
        <a:graphic>
          <a:graphicData uri="http://schemas.openxmlformats.org/drawingml/2006/table">
            <a:tbl>
              <a:tblPr bandRow="1">
                <a:tableStyleId>{5C22544A-7EE6-4342-B048-85BDC9FD1C3A}</a:tableStyleId>
              </a:tblPr>
              <a:tblGrid>
                <a:gridCol w="2824680">
                  <a:extLst>
                    <a:ext uri="{9D8B030D-6E8A-4147-A177-3AD203B41FA5}">
                      <a16:colId xmlns:a16="http://schemas.microsoft.com/office/drawing/2014/main" val="2019191531"/>
                    </a:ext>
                  </a:extLst>
                </a:gridCol>
              </a:tblGrid>
              <a:tr h="229616">
                <a:tc>
                  <a:txBody>
                    <a:bodyPr/>
                    <a:lstStyle/>
                    <a:p>
                      <a:pPr algn="ctr"/>
                      <a:r>
                        <a:rPr lang="en-US" sz="1200" dirty="0"/>
                        <a:t>Data Classification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605810"/>
                  </a:ext>
                </a:extLst>
              </a:tr>
              <a:tr h="229616">
                <a:tc>
                  <a:txBody>
                    <a:bodyPr/>
                    <a:lstStyle/>
                    <a:p>
                      <a:pPr algn="ctr"/>
                      <a:r>
                        <a:rPr lang="en-US" sz="1200" dirty="0"/>
                        <a:t>Media Destruction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31558301"/>
                  </a:ext>
                </a:extLst>
              </a:tr>
              <a:tr h="229616">
                <a:tc>
                  <a:txBody>
                    <a:bodyPr/>
                    <a:lstStyle/>
                    <a:p>
                      <a:pPr algn="ctr"/>
                      <a:r>
                        <a:rPr lang="en-US" sz="1200" dirty="0"/>
                        <a:t>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772893"/>
                  </a:ext>
                </a:extLst>
              </a:tr>
            </a:tbl>
          </a:graphicData>
        </a:graphic>
      </p:graphicFrame>
      <p:graphicFrame>
        <p:nvGraphicFramePr>
          <p:cNvPr id="44" name="Table 7">
            <a:extLst>
              <a:ext uri="{FF2B5EF4-FFF2-40B4-BE49-F238E27FC236}">
                <a16:creationId xmlns:a16="http://schemas.microsoft.com/office/drawing/2014/main" id="{243B181E-6157-BE48-8F47-8B7C6BD10958}"/>
              </a:ext>
            </a:extLst>
          </p:cNvPr>
          <p:cNvGraphicFramePr>
            <a:graphicFrameLocks noGrp="1"/>
          </p:cNvGraphicFramePr>
          <p:nvPr>
            <p:extLst>
              <p:ext uri="{D42A27DB-BD31-4B8C-83A1-F6EECF244321}">
                <p14:modId xmlns:p14="http://schemas.microsoft.com/office/powerpoint/2010/main" val="3922958937"/>
              </p:ext>
            </p:extLst>
          </p:nvPr>
        </p:nvGraphicFramePr>
        <p:xfrm>
          <a:off x="5156738" y="4177672"/>
          <a:ext cx="2824680" cy="1005840"/>
        </p:xfrm>
        <a:graphic>
          <a:graphicData uri="http://schemas.openxmlformats.org/drawingml/2006/table">
            <a:tbl>
              <a:tblPr bandRow="1">
                <a:tableStyleId>{5C22544A-7EE6-4342-B048-85BDC9FD1C3A}</a:tableStyleId>
              </a:tblPr>
              <a:tblGrid>
                <a:gridCol w="1412340">
                  <a:extLst>
                    <a:ext uri="{9D8B030D-6E8A-4147-A177-3AD203B41FA5}">
                      <a16:colId xmlns:a16="http://schemas.microsoft.com/office/drawing/2014/main" val="2019191531"/>
                    </a:ext>
                  </a:extLst>
                </a:gridCol>
                <a:gridCol w="1412340">
                  <a:extLst>
                    <a:ext uri="{9D8B030D-6E8A-4147-A177-3AD203B41FA5}">
                      <a16:colId xmlns:a16="http://schemas.microsoft.com/office/drawing/2014/main" val="3763814762"/>
                    </a:ext>
                  </a:extLst>
                </a:gridCol>
              </a:tblGrid>
              <a:tr h="688848">
                <a:tc>
                  <a:txBody>
                    <a:bodyPr/>
                    <a:lstStyle/>
                    <a:p>
                      <a:pPr algn="ctr"/>
                      <a:r>
                        <a:rPr lang="en-US" sz="1200" dirty="0"/>
                        <a:t>Public disclosure of security breach and fees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 of data elements classified according to standard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05810"/>
                  </a:ext>
                </a:extLst>
              </a:tr>
            </a:tbl>
          </a:graphicData>
        </a:graphic>
      </p:graphicFrame>
      <p:graphicFrame>
        <p:nvGraphicFramePr>
          <p:cNvPr id="45" name="Table 7">
            <a:extLst>
              <a:ext uri="{FF2B5EF4-FFF2-40B4-BE49-F238E27FC236}">
                <a16:creationId xmlns:a16="http://schemas.microsoft.com/office/drawing/2014/main" id="{6A2CBD7D-B9F5-A84A-915B-A55B084820EE}"/>
              </a:ext>
            </a:extLst>
          </p:cNvPr>
          <p:cNvGraphicFramePr>
            <a:graphicFrameLocks noGrp="1"/>
          </p:cNvGraphicFramePr>
          <p:nvPr>
            <p:extLst>
              <p:ext uri="{D42A27DB-BD31-4B8C-83A1-F6EECF244321}">
                <p14:modId xmlns:p14="http://schemas.microsoft.com/office/powerpoint/2010/main" val="2165239408"/>
              </p:ext>
            </p:extLst>
          </p:nvPr>
        </p:nvGraphicFramePr>
        <p:xfrm>
          <a:off x="5156738" y="5457993"/>
          <a:ext cx="3294533" cy="548640"/>
        </p:xfrm>
        <a:graphic>
          <a:graphicData uri="http://schemas.openxmlformats.org/drawingml/2006/table">
            <a:tbl>
              <a:tblPr bandRow="1">
                <a:tableStyleId>{5C22544A-7EE6-4342-B048-85BDC9FD1C3A}</a:tableStyleId>
              </a:tblPr>
              <a:tblGrid>
                <a:gridCol w="3294533">
                  <a:extLst>
                    <a:ext uri="{9D8B030D-6E8A-4147-A177-3AD203B41FA5}">
                      <a16:colId xmlns:a16="http://schemas.microsoft.com/office/drawing/2014/main" val="2019191531"/>
                    </a:ext>
                  </a:extLst>
                </a:gridCol>
              </a:tblGrid>
              <a:tr h="229616">
                <a:tc>
                  <a:txBody>
                    <a:bodyPr/>
                    <a:lstStyle/>
                    <a:p>
                      <a:pPr algn="ctr"/>
                      <a:r>
                        <a:rPr lang="en-US" sz="1200" dirty="0"/>
                        <a:t>% systems without updated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605810"/>
                  </a:ext>
                </a:extLst>
              </a:tr>
              <a:tr h="229616">
                <a:tc>
                  <a:txBody>
                    <a:bodyPr/>
                    <a:lstStyle/>
                    <a:p>
                      <a:pPr algn="ctr"/>
                      <a:r>
                        <a:rPr lang="en-US" sz="1200" dirty="0"/>
                        <a:t># confirmed credential compromises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1558301"/>
                  </a:ext>
                </a:extLst>
              </a:tr>
            </a:tbl>
          </a:graphicData>
        </a:graphic>
      </p:graphicFrame>
      <p:cxnSp>
        <p:nvCxnSpPr>
          <p:cNvPr id="49" name="Straight Arrow Connector 48">
            <a:extLst>
              <a:ext uri="{FF2B5EF4-FFF2-40B4-BE49-F238E27FC236}">
                <a16:creationId xmlns:a16="http://schemas.microsoft.com/office/drawing/2014/main" id="{962FCB12-98FA-D448-8BCB-A379CDB1B162}"/>
              </a:ext>
            </a:extLst>
          </p:cNvPr>
          <p:cNvCxnSpPr>
            <a:cxnSpLocks/>
          </p:cNvCxnSpPr>
          <p:nvPr/>
        </p:nvCxnSpPr>
        <p:spPr>
          <a:xfrm>
            <a:off x="3431309" y="5732313"/>
            <a:ext cx="1043709"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Table 7">
            <a:extLst>
              <a:ext uri="{FF2B5EF4-FFF2-40B4-BE49-F238E27FC236}">
                <a16:creationId xmlns:a16="http://schemas.microsoft.com/office/drawing/2014/main" id="{81A9729B-901E-8447-B2FC-2C78BE426D40}"/>
              </a:ext>
            </a:extLst>
          </p:cNvPr>
          <p:cNvGraphicFramePr>
            <a:graphicFrameLocks noGrp="1"/>
          </p:cNvGraphicFramePr>
          <p:nvPr>
            <p:extLst>
              <p:ext uri="{D42A27DB-BD31-4B8C-83A1-F6EECF244321}">
                <p14:modId xmlns:p14="http://schemas.microsoft.com/office/powerpoint/2010/main" val="1193125603"/>
              </p:ext>
            </p:extLst>
          </p:nvPr>
        </p:nvGraphicFramePr>
        <p:xfrm>
          <a:off x="9427477" y="5204570"/>
          <a:ext cx="1969117" cy="304800"/>
        </p:xfrm>
        <a:graphic>
          <a:graphicData uri="http://schemas.openxmlformats.org/drawingml/2006/table">
            <a:tbl>
              <a:tblPr bandRow="1">
                <a:tableStyleId>{5C22544A-7EE6-4342-B048-85BDC9FD1C3A}</a:tableStyleId>
              </a:tblPr>
              <a:tblGrid>
                <a:gridCol w="1969117">
                  <a:extLst>
                    <a:ext uri="{9D8B030D-6E8A-4147-A177-3AD203B41FA5}">
                      <a16:colId xmlns:a16="http://schemas.microsoft.com/office/drawing/2014/main" val="2019191531"/>
                    </a:ext>
                  </a:extLst>
                </a:gridCol>
              </a:tblGrid>
              <a:tr h="229616">
                <a:tc>
                  <a:txBody>
                    <a:bodyPr/>
                    <a:lstStyle/>
                    <a:p>
                      <a:pPr algn="ctr"/>
                      <a:r>
                        <a:rPr lang="en-US" sz="1400" dirty="0"/>
                        <a:t>Operational Metrics</a:t>
                      </a:r>
                    </a:p>
                  </a:txBody>
                  <a:tcPr>
                    <a:solidFill>
                      <a:srgbClr val="DF834C"/>
                    </a:solidFill>
                  </a:tcPr>
                </a:tc>
                <a:extLst>
                  <a:ext uri="{0D108BD9-81ED-4DB2-BD59-A6C34878D82A}">
                    <a16:rowId xmlns:a16="http://schemas.microsoft.com/office/drawing/2014/main" val="1231558301"/>
                  </a:ext>
                </a:extLst>
              </a:tr>
            </a:tbl>
          </a:graphicData>
        </a:graphic>
      </p:graphicFrame>
      <p:graphicFrame>
        <p:nvGraphicFramePr>
          <p:cNvPr id="51" name="Table 7">
            <a:extLst>
              <a:ext uri="{FF2B5EF4-FFF2-40B4-BE49-F238E27FC236}">
                <a16:creationId xmlns:a16="http://schemas.microsoft.com/office/drawing/2014/main" id="{5E6B65D9-3BE3-2445-A6C0-592E58802764}"/>
              </a:ext>
            </a:extLst>
          </p:cNvPr>
          <p:cNvGraphicFramePr>
            <a:graphicFrameLocks noGrp="1"/>
          </p:cNvGraphicFramePr>
          <p:nvPr>
            <p:extLst>
              <p:ext uri="{D42A27DB-BD31-4B8C-83A1-F6EECF244321}">
                <p14:modId xmlns:p14="http://schemas.microsoft.com/office/powerpoint/2010/main" val="1568396675"/>
              </p:ext>
            </p:extLst>
          </p:nvPr>
        </p:nvGraphicFramePr>
        <p:xfrm>
          <a:off x="9427477" y="2710416"/>
          <a:ext cx="1969117" cy="304800"/>
        </p:xfrm>
        <a:graphic>
          <a:graphicData uri="http://schemas.openxmlformats.org/drawingml/2006/table">
            <a:tbl>
              <a:tblPr bandRow="1">
                <a:tableStyleId>{5C22544A-7EE6-4342-B048-85BDC9FD1C3A}</a:tableStyleId>
              </a:tblPr>
              <a:tblGrid>
                <a:gridCol w="1969117">
                  <a:extLst>
                    <a:ext uri="{9D8B030D-6E8A-4147-A177-3AD203B41FA5}">
                      <a16:colId xmlns:a16="http://schemas.microsoft.com/office/drawing/2014/main" val="2019191531"/>
                    </a:ext>
                  </a:extLst>
                </a:gridCol>
              </a:tblGrid>
              <a:tr h="229616">
                <a:tc>
                  <a:txBody>
                    <a:bodyPr/>
                    <a:lstStyle/>
                    <a:p>
                      <a:pPr algn="ctr"/>
                      <a:r>
                        <a:rPr lang="en-US" sz="1400" dirty="0"/>
                        <a:t>Risk Magnitude</a:t>
                      </a:r>
                    </a:p>
                  </a:txBody>
                  <a:tcPr>
                    <a:solidFill>
                      <a:srgbClr val="DF834C"/>
                    </a:solidFill>
                  </a:tcPr>
                </a:tc>
                <a:extLst>
                  <a:ext uri="{0D108BD9-81ED-4DB2-BD59-A6C34878D82A}">
                    <a16:rowId xmlns:a16="http://schemas.microsoft.com/office/drawing/2014/main" val="1231558301"/>
                  </a:ext>
                </a:extLst>
              </a:tr>
            </a:tbl>
          </a:graphicData>
        </a:graphic>
      </p:graphicFrame>
      <p:graphicFrame>
        <p:nvGraphicFramePr>
          <p:cNvPr id="52" name="Table 7">
            <a:extLst>
              <a:ext uri="{FF2B5EF4-FFF2-40B4-BE49-F238E27FC236}">
                <a16:creationId xmlns:a16="http://schemas.microsoft.com/office/drawing/2014/main" id="{03F66356-1779-934F-8A81-274EE49A165B}"/>
              </a:ext>
            </a:extLst>
          </p:cNvPr>
          <p:cNvGraphicFramePr>
            <a:graphicFrameLocks noGrp="1"/>
          </p:cNvGraphicFramePr>
          <p:nvPr>
            <p:extLst>
              <p:ext uri="{D42A27DB-BD31-4B8C-83A1-F6EECF244321}">
                <p14:modId xmlns:p14="http://schemas.microsoft.com/office/powerpoint/2010/main" val="2862882161"/>
              </p:ext>
            </p:extLst>
          </p:nvPr>
        </p:nvGraphicFramePr>
        <p:xfrm>
          <a:off x="9427477" y="3541801"/>
          <a:ext cx="1969117" cy="304800"/>
        </p:xfrm>
        <a:graphic>
          <a:graphicData uri="http://schemas.openxmlformats.org/drawingml/2006/table">
            <a:tbl>
              <a:tblPr bandRow="1">
                <a:tableStyleId>{5C22544A-7EE6-4342-B048-85BDC9FD1C3A}</a:tableStyleId>
              </a:tblPr>
              <a:tblGrid>
                <a:gridCol w="1969117">
                  <a:extLst>
                    <a:ext uri="{9D8B030D-6E8A-4147-A177-3AD203B41FA5}">
                      <a16:colId xmlns:a16="http://schemas.microsoft.com/office/drawing/2014/main" val="2019191531"/>
                    </a:ext>
                  </a:extLst>
                </a:gridCol>
              </a:tblGrid>
              <a:tr h="229616">
                <a:tc>
                  <a:txBody>
                    <a:bodyPr/>
                    <a:lstStyle/>
                    <a:p>
                      <a:pPr algn="ctr"/>
                      <a:r>
                        <a:rPr lang="en-US" sz="1400" dirty="0"/>
                        <a:t>Control Effectiveness</a:t>
                      </a:r>
                    </a:p>
                  </a:txBody>
                  <a:tcPr>
                    <a:solidFill>
                      <a:srgbClr val="DF834C"/>
                    </a:solidFill>
                  </a:tcPr>
                </a:tc>
                <a:extLst>
                  <a:ext uri="{0D108BD9-81ED-4DB2-BD59-A6C34878D82A}">
                    <a16:rowId xmlns:a16="http://schemas.microsoft.com/office/drawing/2014/main" val="1231558301"/>
                  </a:ext>
                </a:extLst>
              </a:tr>
            </a:tbl>
          </a:graphicData>
        </a:graphic>
      </p:graphicFrame>
      <p:graphicFrame>
        <p:nvGraphicFramePr>
          <p:cNvPr id="53" name="Table 7">
            <a:extLst>
              <a:ext uri="{FF2B5EF4-FFF2-40B4-BE49-F238E27FC236}">
                <a16:creationId xmlns:a16="http://schemas.microsoft.com/office/drawing/2014/main" id="{79163384-744C-EC46-9FC4-CEE061306E4F}"/>
              </a:ext>
            </a:extLst>
          </p:cNvPr>
          <p:cNvGraphicFramePr>
            <a:graphicFrameLocks noGrp="1"/>
          </p:cNvGraphicFramePr>
          <p:nvPr>
            <p:extLst>
              <p:ext uri="{D42A27DB-BD31-4B8C-83A1-F6EECF244321}">
                <p14:modId xmlns:p14="http://schemas.microsoft.com/office/powerpoint/2010/main" val="1092515764"/>
              </p:ext>
            </p:extLst>
          </p:nvPr>
        </p:nvGraphicFramePr>
        <p:xfrm>
          <a:off x="9427477" y="4373186"/>
          <a:ext cx="1969117" cy="304800"/>
        </p:xfrm>
        <a:graphic>
          <a:graphicData uri="http://schemas.openxmlformats.org/drawingml/2006/table">
            <a:tbl>
              <a:tblPr bandRow="1">
                <a:tableStyleId>{5C22544A-7EE6-4342-B048-85BDC9FD1C3A}</a:tableStyleId>
              </a:tblPr>
              <a:tblGrid>
                <a:gridCol w="1969117">
                  <a:extLst>
                    <a:ext uri="{9D8B030D-6E8A-4147-A177-3AD203B41FA5}">
                      <a16:colId xmlns:a16="http://schemas.microsoft.com/office/drawing/2014/main" val="2019191531"/>
                    </a:ext>
                  </a:extLst>
                </a:gridCol>
              </a:tblGrid>
              <a:tr h="229616">
                <a:tc>
                  <a:txBody>
                    <a:bodyPr/>
                    <a:lstStyle/>
                    <a:p>
                      <a:pPr algn="ctr"/>
                      <a:r>
                        <a:rPr lang="en-US" sz="1400" kern="1200" dirty="0">
                          <a:solidFill>
                            <a:schemeClr val="dk1"/>
                          </a:solidFill>
                          <a:latin typeface="+mn-lt"/>
                          <a:ea typeface="+mn-ea"/>
                          <a:cs typeface="+mn-cs"/>
                        </a:rPr>
                        <a:t>KPI Status</a:t>
                      </a:r>
                    </a:p>
                  </a:txBody>
                  <a:tcPr>
                    <a:solidFill>
                      <a:srgbClr val="DF834C"/>
                    </a:solidFill>
                  </a:tcPr>
                </a:tc>
                <a:extLst>
                  <a:ext uri="{0D108BD9-81ED-4DB2-BD59-A6C34878D82A}">
                    <a16:rowId xmlns:a16="http://schemas.microsoft.com/office/drawing/2014/main" val="1231558301"/>
                  </a:ext>
                </a:extLst>
              </a:tr>
            </a:tbl>
          </a:graphicData>
        </a:graphic>
      </p:graphicFrame>
      <p:sp>
        <p:nvSpPr>
          <p:cNvPr id="10" name="Triangle 9">
            <a:extLst>
              <a:ext uri="{FF2B5EF4-FFF2-40B4-BE49-F238E27FC236}">
                <a16:creationId xmlns:a16="http://schemas.microsoft.com/office/drawing/2014/main" id="{6C7CA6E9-44DA-9E4A-86BA-8C404B5B6BDB}"/>
              </a:ext>
            </a:extLst>
          </p:cNvPr>
          <p:cNvSpPr/>
          <p:nvPr/>
        </p:nvSpPr>
        <p:spPr>
          <a:xfrm>
            <a:off x="9885562" y="3164554"/>
            <a:ext cx="1052945" cy="270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sp>
        <p:nvSpPr>
          <p:cNvPr id="54" name="Triangle 53">
            <a:extLst>
              <a:ext uri="{FF2B5EF4-FFF2-40B4-BE49-F238E27FC236}">
                <a16:creationId xmlns:a16="http://schemas.microsoft.com/office/drawing/2014/main" id="{EF49C63B-36BF-C94D-A1DA-5BB6B3344171}"/>
              </a:ext>
            </a:extLst>
          </p:cNvPr>
          <p:cNvSpPr/>
          <p:nvPr/>
        </p:nvSpPr>
        <p:spPr>
          <a:xfrm>
            <a:off x="9885561" y="3953684"/>
            <a:ext cx="1052945" cy="270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sp>
        <p:nvSpPr>
          <p:cNvPr id="55" name="Triangle 54">
            <a:extLst>
              <a:ext uri="{FF2B5EF4-FFF2-40B4-BE49-F238E27FC236}">
                <a16:creationId xmlns:a16="http://schemas.microsoft.com/office/drawing/2014/main" id="{B87AB85B-CBB5-6B49-A26A-DA6B4DD434F0}"/>
              </a:ext>
            </a:extLst>
          </p:cNvPr>
          <p:cNvSpPr/>
          <p:nvPr/>
        </p:nvSpPr>
        <p:spPr>
          <a:xfrm>
            <a:off x="9889288" y="4827324"/>
            <a:ext cx="1052945" cy="270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bg1"/>
              </a:solidFill>
            </a:endParaRPr>
          </a:p>
        </p:txBody>
      </p:sp>
      <p:cxnSp>
        <p:nvCxnSpPr>
          <p:cNvPr id="58" name="Straight Arrow Connector 57">
            <a:extLst>
              <a:ext uri="{FF2B5EF4-FFF2-40B4-BE49-F238E27FC236}">
                <a16:creationId xmlns:a16="http://schemas.microsoft.com/office/drawing/2014/main" id="{6A5A8182-93EB-E847-AA63-1CA50532365D}"/>
              </a:ext>
            </a:extLst>
          </p:cNvPr>
          <p:cNvCxnSpPr>
            <a:cxnSpLocks/>
          </p:cNvCxnSpPr>
          <p:nvPr/>
        </p:nvCxnSpPr>
        <p:spPr>
          <a:xfrm>
            <a:off x="3431309" y="4677986"/>
            <a:ext cx="1043709"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E160E9-2F4E-EF4C-90EE-AF0F2B2A5960}"/>
              </a:ext>
            </a:extLst>
          </p:cNvPr>
          <p:cNvCxnSpPr>
            <a:cxnSpLocks/>
          </p:cNvCxnSpPr>
          <p:nvPr/>
        </p:nvCxnSpPr>
        <p:spPr>
          <a:xfrm>
            <a:off x="3431309" y="3593723"/>
            <a:ext cx="1043709"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9D001E-3604-0449-84B7-5BC51792BB8F}"/>
              </a:ext>
            </a:extLst>
          </p:cNvPr>
          <p:cNvCxnSpPr>
            <a:cxnSpLocks/>
          </p:cNvCxnSpPr>
          <p:nvPr/>
        </p:nvCxnSpPr>
        <p:spPr>
          <a:xfrm>
            <a:off x="3431309" y="2533482"/>
            <a:ext cx="1043709"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4C0962-F27E-3C4B-A9CC-1719A13A7F76}"/>
              </a:ext>
            </a:extLst>
          </p:cNvPr>
          <p:cNvCxnSpPr>
            <a:cxnSpLocks/>
          </p:cNvCxnSpPr>
          <p:nvPr/>
        </p:nvCxnSpPr>
        <p:spPr>
          <a:xfrm>
            <a:off x="3431309" y="1576481"/>
            <a:ext cx="1043709"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3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41CD989-8921-9040-89F6-934F591B6BDE}"/>
              </a:ext>
            </a:extLst>
          </p:cNvPr>
          <p:cNvGraphicFramePr>
            <a:graphicFrameLocks noGrp="1"/>
          </p:cNvGraphicFramePr>
          <p:nvPr>
            <p:ph sz="quarter" idx="10"/>
            <p:extLst>
              <p:ext uri="{D42A27DB-BD31-4B8C-83A1-F6EECF244321}">
                <p14:modId xmlns:p14="http://schemas.microsoft.com/office/powerpoint/2010/main" val="1764976096"/>
              </p:ext>
            </p:extLst>
          </p:nvPr>
        </p:nvGraphicFramePr>
        <p:xfrm>
          <a:off x="145774" y="1183640"/>
          <a:ext cx="11900450" cy="5582920"/>
        </p:xfrm>
        <a:graphic>
          <a:graphicData uri="http://schemas.openxmlformats.org/drawingml/2006/table">
            <a:tbl>
              <a:tblPr firstRow="1" bandRow="1">
                <a:tableStyleId>{21E4AEA4-8DFA-4A89-87EB-49C32662AFE0}</a:tableStyleId>
              </a:tblPr>
              <a:tblGrid>
                <a:gridCol w="2380090">
                  <a:extLst>
                    <a:ext uri="{9D8B030D-6E8A-4147-A177-3AD203B41FA5}">
                      <a16:colId xmlns:a16="http://schemas.microsoft.com/office/drawing/2014/main" val="511855749"/>
                    </a:ext>
                  </a:extLst>
                </a:gridCol>
                <a:gridCol w="2380090">
                  <a:extLst>
                    <a:ext uri="{9D8B030D-6E8A-4147-A177-3AD203B41FA5}">
                      <a16:colId xmlns:a16="http://schemas.microsoft.com/office/drawing/2014/main" val="2890470744"/>
                    </a:ext>
                  </a:extLst>
                </a:gridCol>
                <a:gridCol w="2380090">
                  <a:extLst>
                    <a:ext uri="{9D8B030D-6E8A-4147-A177-3AD203B41FA5}">
                      <a16:colId xmlns:a16="http://schemas.microsoft.com/office/drawing/2014/main" val="3967559467"/>
                    </a:ext>
                  </a:extLst>
                </a:gridCol>
                <a:gridCol w="2380090">
                  <a:extLst>
                    <a:ext uri="{9D8B030D-6E8A-4147-A177-3AD203B41FA5}">
                      <a16:colId xmlns:a16="http://schemas.microsoft.com/office/drawing/2014/main" val="2733816474"/>
                    </a:ext>
                  </a:extLst>
                </a:gridCol>
                <a:gridCol w="2380090">
                  <a:extLst>
                    <a:ext uri="{9D8B030D-6E8A-4147-A177-3AD203B41FA5}">
                      <a16:colId xmlns:a16="http://schemas.microsoft.com/office/drawing/2014/main" val="3828349086"/>
                    </a:ext>
                  </a:extLst>
                </a:gridCol>
              </a:tblGrid>
              <a:tr h="370840">
                <a:tc>
                  <a:txBody>
                    <a:bodyPr/>
                    <a:lstStyle/>
                    <a:p>
                      <a:pPr lvl="0" algn="ctr">
                        <a:buNone/>
                      </a:pPr>
                      <a:r>
                        <a:rPr lang="en-US" sz="1600" dirty="0"/>
                        <a:t>Initial</a:t>
                      </a:r>
                    </a:p>
                  </a:txBody>
                  <a:tcPr anchor="ctr">
                    <a:solidFill>
                      <a:schemeClr val="accent1"/>
                    </a:solidFill>
                  </a:tcPr>
                </a:tc>
                <a:tc>
                  <a:txBody>
                    <a:bodyPr/>
                    <a:lstStyle/>
                    <a:p>
                      <a:pPr lvl="0" algn="ctr">
                        <a:buNone/>
                      </a:pPr>
                      <a:r>
                        <a:rPr lang="en-US" sz="1600" dirty="0"/>
                        <a:t>Repeatable</a:t>
                      </a:r>
                    </a:p>
                  </a:txBody>
                  <a:tcPr anchor="ctr">
                    <a:solidFill>
                      <a:schemeClr val="accent1"/>
                    </a:solidFill>
                  </a:tcPr>
                </a:tc>
                <a:tc>
                  <a:txBody>
                    <a:bodyPr/>
                    <a:lstStyle/>
                    <a:p>
                      <a:pPr algn="ctr"/>
                      <a:r>
                        <a:rPr lang="en-US" sz="1600" dirty="0"/>
                        <a:t>Defined</a:t>
                      </a:r>
                    </a:p>
                  </a:txBody>
                  <a:tcPr anchor="ctr">
                    <a:solidFill>
                      <a:schemeClr val="accent1"/>
                    </a:solidFill>
                  </a:tcPr>
                </a:tc>
                <a:tc>
                  <a:txBody>
                    <a:bodyPr/>
                    <a:lstStyle/>
                    <a:p>
                      <a:pPr algn="ctr"/>
                      <a:r>
                        <a:rPr lang="en-US" sz="1600" dirty="0"/>
                        <a:t>Managed</a:t>
                      </a:r>
                    </a:p>
                  </a:txBody>
                  <a:tcPr anchor="ctr">
                    <a:solidFill>
                      <a:schemeClr val="accent1"/>
                    </a:solidFill>
                  </a:tcPr>
                </a:tc>
                <a:tc>
                  <a:txBody>
                    <a:bodyPr/>
                    <a:lstStyle/>
                    <a:p>
                      <a:pPr algn="ctr"/>
                      <a:r>
                        <a:rPr lang="en-US" sz="1600" dirty="0"/>
                        <a:t>Optimized</a:t>
                      </a:r>
                    </a:p>
                  </a:txBody>
                  <a:tcPr anchor="ctr">
                    <a:solidFill>
                      <a:schemeClr val="accent1"/>
                    </a:solidFill>
                  </a:tcPr>
                </a:tc>
                <a:extLst>
                  <a:ext uri="{0D108BD9-81ED-4DB2-BD59-A6C34878D82A}">
                    <a16:rowId xmlns:a16="http://schemas.microsoft.com/office/drawing/2014/main" val="3822401096"/>
                  </a:ext>
                </a:extLst>
              </a:tr>
              <a:tr h="370840">
                <a:tc>
                  <a:txBody>
                    <a:bodyPr/>
                    <a:lstStyle/>
                    <a:p>
                      <a:pPr marL="0" lvl="0" algn="l" rtl="0">
                        <a:buNone/>
                      </a:pPr>
                      <a:r>
                        <a:rPr lang="en-US" sz="1200" kern="1200" dirty="0">
                          <a:solidFill>
                            <a:schemeClr val="dk1"/>
                          </a:solidFill>
                          <a:latin typeface="+mn-lt"/>
                          <a:ea typeface="+mn-ea"/>
                          <a:cs typeface="+mn-cs"/>
                        </a:rPr>
                        <a:t>►Ad hoc metrics; created only when requested. </a:t>
                      </a:r>
                    </a:p>
                  </a:txBody>
                  <a:tcPr/>
                </a:tc>
                <a:tc>
                  <a:txBody>
                    <a:bodyPr/>
                    <a:lstStyle/>
                    <a:p>
                      <a:pPr lvl="0">
                        <a:buNone/>
                      </a:pPr>
                      <a:r>
                        <a:rPr lang="en-US" sz="1200" kern="1200" dirty="0">
                          <a:solidFill>
                            <a:schemeClr val="dk1"/>
                          </a:solidFill>
                          <a:latin typeface="+mn-lt"/>
                          <a:ea typeface="+mn-ea"/>
                          <a:cs typeface="+mn-cs"/>
                        </a:rPr>
                        <a:t>►Tactical metrics focused on select security domains. </a:t>
                      </a: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►Metrics cover most security domains. </a:t>
                      </a: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FF00"/>
                          </a:highlight>
                          <a:latin typeface="+mn-lt"/>
                          <a:ea typeface="+mn-ea"/>
                          <a:cs typeface="+mn-cs"/>
                        </a:rPr>
                        <a:t>►Strategic and tactical metrics, KPIs* and KRIs* to monitor coverage and effectiveness. </a:t>
                      </a: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FF00"/>
                          </a:highlight>
                          <a:latin typeface="+mn-lt"/>
                          <a:ea typeface="+mn-ea"/>
                          <a:cs typeface="+mn-cs"/>
                        </a:rPr>
                        <a:t>►Dashboards are actively used in decision making. </a:t>
                      </a:r>
                    </a:p>
                  </a:txBody>
                  <a:tcPr marB="182880"/>
                </a:tc>
                <a:extLst>
                  <a:ext uri="{0D108BD9-81ED-4DB2-BD59-A6C34878D82A}">
                    <a16:rowId xmlns:a16="http://schemas.microsoft.com/office/drawing/2014/main" val="253441978"/>
                  </a:ext>
                </a:extLst>
              </a:tr>
              <a:tr h="370840">
                <a:tc>
                  <a:txBody>
                    <a:bodyPr/>
                    <a:lstStyle/>
                    <a:p>
                      <a:pPr marL="0" lvl="0" algn="l" rtl="0">
                        <a:buNone/>
                      </a:pPr>
                      <a:r>
                        <a:rPr lang="en-US" sz="1200" kern="1200" dirty="0">
                          <a:solidFill>
                            <a:schemeClr val="dk1"/>
                          </a:solidFill>
                          <a:latin typeface="+mn-lt"/>
                          <a:ea typeface="+mn-ea"/>
                          <a:cs typeface="+mn-cs"/>
                        </a:rPr>
                        <a:t>►Manual dashboards (e.g., Excel, PowerPoint).</a:t>
                      </a:r>
                      <a:endParaRPr lang="en-US" sz="1200" kern="1200" noProof="0" dirty="0">
                        <a:solidFill>
                          <a:schemeClr val="dk1"/>
                        </a:solidFill>
                        <a:latin typeface="+mn-lt"/>
                        <a:ea typeface="+mn-ea"/>
                        <a:cs typeface="+mn-cs"/>
                      </a:endParaRPr>
                    </a:p>
                  </a:txBody>
                  <a:tcPr/>
                </a:tc>
                <a:tc>
                  <a:txBody>
                    <a:bodyPr/>
                    <a:lstStyle/>
                    <a:p>
                      <a:pPr lvl="0">
                        <a:buNone/>
                      </a:pPr>
                      <a:r>
                        <a:rPr lang="en-US" sz="1200" kern="1200" dirty="0">
                          <a:solidFill>
                            <a:schemeClr val="dk1"/>
                          </a:solidFill>
                          <a:latin typeface="+mn-lt"/>
                          <a:ea typeface="+mn-ea"/>
                          <a:cs typeface="+mn-cs"/>
                        </a:rPr>
                        <a:t>►Manual dashboards created at some regular frequency.</a:t>
                      </a:r>
                      <a:endParaRPr lang="en-US" dirty="0"/>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►Metrics provide high-level view of security risk across the enterprise.</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►Dashboards leveraged for decision-making.</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FF00"/>
                          </a:highlight>
                          <a:latin typeface="+mn-lt"/>
                          <a:ea typeface="+mn-ea"/>
                          <a:cs typeface="+mn-cs"/>
                        </a:rPr>
                        <a:t>►Real-time dashboard with advanced analytics capabilities driven by threat intelligence and predictive modeling.</a:t>
                      </a:r>
                      <a:endParaRPr lang="en-US" sz="1200" dirty="0">
                        <a:highlight>
                          <a:srgbClr val="FFFF00"/>
                        </a:highlight>
                        <a:latin typeface="+mn-lt"/>
                      </a:endParaRPr>
                    </a:p>
                  </a:txBody>
                  <a:tcPr marB="182880"/>
                </a:tc>
                <a:extLst>
                  <a:ext uri="{0D108BD9-81ED-4DB2-BD59-A6C34878D82A}">
                    <a16:rowId xmlns:a16="http://schemas.microsoft.com/office/drawing/2014/main" val="797684354"/>
                  </a:ext>
                </a:extLst>
              </a:tr>
              <a:tr h="370840">
                <a:tc>
                  <a:txBody>
                    <a:bodyPr/>
                    <a:lstStyle/>
                    <a:p>
                      <a:pPr marL="0" lvl="0" algn="l" rtl="0">
                        <a:buNone/>
                      </a:pPr>
                      <a:r>
                        <a:rPr lang="en-US" sz="1200" kern="1200" dirty="0">
                          <a:solidFill>
                            <a:schemeClr val="dk1"/>
                          </a:solidFill>
                          <a:latin typeface="+mn-lt"/>
                          <a:ea typeface="+mn-ea"/>
                          <a:cs typeface="+mn-cs"/>
                        </a:rPr>
                        <a:t>►Highly manual effort.</a:t>
                      </a:r>
                    </a:p>
                  </a:txBody>
                  <a:tcPr/>
                </a:tc>
                <a:tc>
                  <a:txBody>
                    <a:bodyPr/>
                    <a:lstStyle/>
                    <a:p>
                      <a:pPr lvl="0">
                        <a:buNone/>
                      </a:pPr>
                      <a:r>
                        <a:rPr lang="en-US" sz="1200" kern="1200" dirty="0">
                          <a:solidFill>
                            <a:schemeClr val="dk1"/>
                          </a:solidFill>
                          <a:latin typeface="+mn-lt"/>
                          <a:ea typeface="+mn-ea"/>
                          <a:cs typeface="+mn-cs"/>
                        </a:rPr>
                        <a:t>►Effort still largely manual. </a:t>
                      </a:r>
                      <a:endParaRPr lang="en-US" dirty="0"/>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►Dashboard development is operationalized in a visualization tool with many manual repeatable steps.</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FF00"/>
                          </a:highlight>
                          <a:latin typeface="+mn-lt"/>
                          <a:ea typeface="+mn-ea"/>
                          <a:cs typeface="+mn-cs"/>
                        </a:rPr>
                        <a:t>►Mostly automated dashboard; very limited manual effort.</a:t>
                      </a:r>
                      <a:endParaRPr lang="en-US" sz="1200" dirty="0">
                        <a:highlight>
                          <a:srgbClr val="FFFF00"/>
                        </a:highlight>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►Granular views and broader audience (e.g., business units, Human Resources, Privacy, regional views, financial views).</a:t>
                      </a:r>
                      <a:endParaRPr lang="en-US" sz="1200" dirty="0">
                        <a:latin typeface="+mn-lt"/>
                      </a:endParaRPr>
                    </a:p>
                  </a:txBody>
                  <a:tcPr marB="182880"/>
                </a:tc>
                <a:extLst>
                  <a:ext uri="{0D108BD9-81ED-4DB2-BD59-A6C34878D82A}">
                    <a16:rowId xmlns:a16="http://schemas.microsoft.com/office/drawing/2014/main" val="4285789215"/>
                  </a:ext>
                </a:extLst>
              </a:tr>
              <a:tr h="370840">
                <a:tc>
                  <a:txBody>
                    <a:bodyPr/>
                    <a:lstStyle/>
                    <a:p>
                      <a:pPr marL="0" lvl="0" algn="l" rtl="0">
                        <a:buNone/>
                      </a:pPr>
                      <a:endParaRPr lang="en-US" sz="1200" kern="1200" dirty="0">
                        <a:solidFill>
                          <a:schemeClr val="dk1"/>
                        </a:solidFill>
                        <a:latin typeface="+mn-lt"/>
                        <a:ea typeface="+mn-ea"/>
                        <a:cs typeface="+mn-cs"/>
                      </a:endParaRPr>
                    </a:p>
                  </a:txBody>
                  <a:tcPr/>
                </a:tc>
                <a:tc>
                  <a:txBody>
                    <a:bodyPr/>
                    <a:lstStyle/>
                    <a:p>
                      <a:pPr lvl="0">
                        <a:buNone/>
                      </a:pPr>
                      <a:r>
                        <a:rPr lang="en-US" sz="1200" kern="1200" dirty="0">
                          <a:solidFill>
                            <a:schemeClr val="dk1"/>
                          </a:solidFill>
                          <a:latin typeface="+mn-lt"/>
                          <a:ea typeface="+mn-ea"/>
                          <a:cs typeface="+mn-cs"/>
                        </a:rPr>
                        <a:t>►Metrics may be influenced by industry frameworks.</a:t>
                      </a:r>
                      <a:endParaRPr lang="en-US" dirty="0"/>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►Data is pulled from the source system for majority of metrics (e.g., Splunk, Qualys).</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►Most metrics pulled from source system in near real-time.</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►Dashboard utilized for communications and awareness across enterprise.</a:t>
                      </a:r>
                      <a:endParaRPr lang="en-US" sz="1200" dirty="0">
                        <a:latin typeface="+mn-lt"/>
                      </a:endParaRPr>
                    </a:p>
                    <a:p>
                      <a:pPr marL="0" marR="0" lvl="0" indent="0" algn="l" defTabSz="914098"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B="182880"/>
                </a:tc>
                <a:extLst>
                  <a:ext uri="{0D108BD9-81ED-4DB2-BD59-A6C34878D82A}">
                    <a16:rowId xmlns:a16="http://schemas.microsoft.com/office/drawing/2014/main" val="755117268"/>
                  </a:ext>
                </a:extLst>
              </a:tr>
              <a:tr h="370840">
                <a:tc>
                  <a:txBody>
                    <a:bodyPr/>
                    <a:lstStyle/>
                    <a:p>
                      <a:pPr marL="0" lvl="0" algn="l" rtl="0">
                        <a:buNone/>
                      </a:pPr>
                      <a:endParaRPr lang="en-US" sz="1200" kern="1200" dirty="0">
                        <a:solidFill>
                          <a:schemeClr val="dk1"/>
                        </a:solidFill>
                        <a:latin typeface="+mn-lt"/>
                        <a:ea typeface="+mn-ea"/>
                        <a:cs typeface="+mn-cs"/>
                      </a:endParaRPr>
                    </a:p>
                  </a:txBody>
                  <a:tcPr/>
                </a:tc>
                <a:tc>
                  <a:txBody>
                    <a:bodyPr/>
                    <a:lstStyle/>
                    <a:p>
                      <a:pPr lvl="0">
                        <a:buNone/>
                      </a:pPr>
                      <a:endParaRPr lang="en-US" dirty="0"/>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►Metrics are aligned to leading industry frameworks (e.g., NIST*, ISO*).</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►Metrics measure health against industry frameworks.</a:t>
                      </a: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B="182880"/>
                </a:tc>
                <a:extLst>
                  <a:ext uri="{0D108BD9-81ED-4DB2-BD59-A6C34878D82A}">
                    <a16:rowId xmlns:a16="http://schemas.microsoft.com/office/drawing/2014/main" val="693036938"/>
                  </a:ext>
                </a:extLst>
              </a:tr>
              <a:tr h="370840">
                <a:tc>
                  <a:txBody>
                    <a:bodyPr/>
                    <a:lstStyle/>
                    <a:p>
                      <a:pPr marL="0" lvl="0" algn="l" rtl="0">
                        <a:buNone/>
                      </a:pPr>
                      <a:endParaRPr lang="en-US" sz="1200" kern="1200" dirty="0">
                        <a:solidFill>
                          <a:schemeClr val="dk1"/>
                        </a:solidFill>
                        <a:latin typeface="+mn-lt"/>
                        <a:ea typeface="+mn-ea"/>
                        <a:cs typeface="+mn-cs"/>
                      </a:endParaRPr>
                    </a:p>
                  </a:txBody>
                  <a:tcPr/>
                </a:tc>
                <a:tc>
                  <a:txBody>
                    <a:bodyPr/>
                    <a:lstStyle/>
                    <a:p>
                      <a:pPr lvl="0">
                        <a:buNone/>
                      </a:pPr>
                      <a:endParaRPr lang="en-US" dirty="0"/>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FF00"/>
                          </a:highlight>
                          <a:latin typeface="+mn-lt"/>
                          <a:ea typeface="+mn-ea"/>
                          <a:cs typeface="+mn-cs"/>
                        </a:rPr>
                        <a:t>►Dashboard audience expands to key executives (e.g., Board, Audit Committee).</a:t>
                      </a:r>
                      <a:endParaRPr lang="en-US" sz="1200" dirty="0">
                        <a:highlight>
                          <a:srgbClr val="FFFF00"/>
                        </a:highlight>
                        <a:latin typeface="+mn-lt"/>
                      </a:endParaRPr>
                    </a:p>
                  </a:txBody>
                  <a:tcPr marB="182880"/>
                </a:tc>
                <a:tc>
                  <a:txBody>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B="182880"/>
                </a:tc>
                <a:extLst>
                  <a:ext uri="{0D108BD9-81ED-4DB2-BD59-A6C34878D82A}">
                    <a16:rowId xmlns:a16="http://schemas.microsoft.com/office/drawing/2014/main" val="3893424009"/>
                  </a:ext>
                </a:extLst>
              </a:tr>
            </a:tbl>
          </a:graphicData>
        </a:graphic>
      </p:graphicFrame>
      <p:sp>
        <p:nvSpPr>
          <p:cNvPr id="3" name="Title 2">
            <a:extLst>
              <a:ext uri="{FF2B5EF4-FFF2-40B4-BE49-F238E27FC236}">
                <a16:creationId xmlns:a16="http://schemas.microsoft.com/office/drawing/2014/main" id="{6A9DB943-9F27-2B4F-BCF2-2E463A382EF4}"/>
              </a:ext>
            </a:extLst>
          </p:cNvPr>
          <p:cNvSpPr>
            <a:spLocks noGrp="1"/>
          </p:cNvSpPr>
          <p:nvPr>
            <p:ph type="title"/>
          </p:nvPr>
        </p:nvSpPr>
        <p:spPr/>
        <p:txBody>
          <a:bodyPr/>
          <a:lstStyle/>
          <a:p>
            <a:r>
              <a:rPr lang="en-US" dirty="0"/>
              <a:t>Cybersecurity Reporting Maturity Model</a:t>
            </a:r>
          </a:p>
        </p:txBody>
      </p:sp>
    </p:spTree>
    <p:extLst>
      <p:ext uri="{BB962C8B-B14F-4D97-AF65-F5344CB8AC3E}">
        <p14:creationId xmlns:p14="http://schemas.microsoft.com/office/powerpoint/2010/main" val="2685385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7E6AB-FEE6-3C4C-B36A-6F2783C0A08B}"/>
              </a:ext>
            </a:extLst>
          </p:cNvPr>
          <p:cNvSpPr>
            <a:spLocks noGrp="1"/>
          </p:cNvSpPr>
          <p:nvPr>
            <p:ph sz="quarter" idx="10"/>
          </p:nvPr>
        </p:nvSpPr>
        <p:spPr>
          <a:xfrm>
            <a:off x="457200" y="1737360"/>
            <a:ext cx="5638799" cy="4663440"/>
          </a:xfrm>
        </p:spPr>
        <p:txBody>
          <a:bodyPr/>
          <a:lstStyle/>
          <a:p>
            <a:r>
              <a:rPr lang="en-US" dirty="0"/>
              <a:t>Determine the WHY</a:t>
            </a:r>
          </a:p>
          <a:p>
            <a:r>
              <a:rPr lang="en-US" dirty="0"/>
              <a:t>Define the challenge</a:t>
            </a:r>
          </a:p>
          <a:p>
            <a:r>
              <a:rPr lang="en-US" dirty="0"/>
              <a:t>Discuss approaches</a:t>
            </a:r>
          </a:p>
          <a:p>
            <a:r>
              <a:rPr lang="en-US" dirty="0"/>
              <a:t>Identify metrics</a:t>
            </a:r>
          </a:p>
          <a:p>
            <a:r>
              <a:rPr lang="en-US" dirty="0"/>
              <a:t>Q&amp;A</a:t>
            </a:r>
          </a:p>
          <a:p>
            <a:pPr lvl="1"/>
            <a:endParaRPr lang="en-US" sz="1800" dirty="0"/>
          </a:p>
          <a:p>
            <a:endParaRPr lang="en-US" dirty="0"/>
          </a:p>
        </p:txBody>
      </p:sp>
      <p:sp>
        <p:nvSpPr>
          <p:cNvPr id="3" name="Title 2">
            <a:extLst>
              <a:ext uri="{FF2B5EF4-FFF2-40B4-BE49-F238E27FC236}">
                <a16:creationId xmlns:a16="http://schemas.microsoft.com/office/drawing/2014/main" id="{D669AD65-0C0B-4B4F-A764-95A807C37292}"/>
              </a:ext>
            </a:extLst>
          </p:cNvPr>
          <p:cNvSpPr>
            <a:spLocks noGrp="1"/>
          </p:cNvSpPr>
          <p:nvPr>
            <p:ph type="title"/>
          </p:nvPr>
        </p:nvSpPr>
        <p:spPr/>
        <p:txBody>
          <a:bodyPr/>
          <a:lstStyle/>
          <a:p>
            <a:r>
              <a:rPr lang="en-US" dirty="0"/>
              <a:t>Agenda</a:t>
            </a:r>
          </a:p>
        </p:txBody>
      </p:sp>
      <p:pic>
        <p:nvPicPr>
          <p:cNvPr id="5" name="Picture 5">
            <a:extLst>
              <a:ext uri="{FF2B5EF4-FFF2-40B4-BE49-F238E27FC236}">
                <a16:creationId xmlns:a16="http://schemas.microsoft.com/office/drawing/2014/main" id="{D85C9982-46AD-477A-B07D-DB8E3682AFCE}"/>
              </a:ext>
            </a:extLst>
          </p:cNvPr>
          <p:cNvPicPr>
            <a:picLocks noChangeAspect="1"/>
          </p:cNvPicPr>
          <p:nvPr/>
        </p:nvPicPr>
        <p:blipFill>
          <a:blip r:embed="rId3"/>
          <a:stretch>
            <a:fillRect/>
          </a:stretch>
        </p:blipFill>
        <p:spPr>
          <a:xfrm>
            <a:off x="6663018" y="2108485"/>
            <a:ext cx="4905935" cy="2641030"/>
          </a:xfrm>
          <a:prstGeom prst="rect">
            <a:avLst/>
          </a:prstGeom>
        </p:spPr>
      </p:pic>
    </p:spTree>
    <p:extLst>
      <p:ext uri="{BB962C8B-B14F-4D97-AF65-F5344CB8AC3E}">
        <p14:creationId xmlns:p14="http://schemas.microsoft.com/office/powerpoint/2010/main" val="245874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4B94A-1065-6540-8F3F-9AE485CA8232}"/>
              </a:ext>
            </a:extLst>
          </p:cNvPr>
          <p:cNvSpPr txBox="1"/>
          <p:nvPr/>
        </p:nvSpPr>
        <p:spPr>
          <a:xfrm>
            <a:off x="3274426" y="3013501"/>
            <a:ext cx="5643148" cy="830997"/>
          </a:xfrm>
          <a:prstGeom prst="rect">
            <a:avLst/>
          </a:prstGeom>
          <a:noFill/>
        </p:spPr>
        <p:txBody>
          <a:bodyPr wrap="none" lIns="0" tIns="0" rIns="0" bIns="0" rtlCol="0">
            <a:spAutoFit/>
          </a:bodyPr>
          <a:lstStyle/>
          <a:p>
            <a:r>
              <a:rPr lang="en-US" sz="5400" dirty="0"/>
              <a:t>Identifying Metrics</a:t>
            </a:r>
          </a:p>
        </p:txBody>
      </p:sp>
    </p:spTree>
    <p:extLst>
      <p:ext uri="{BB962C8B-B14F-4D97-AF65-F5344CB8AC3E}">
        <p14:creationId xmlns:p14="http://schemas.microsoft.com/office/powerpoint/2010/main" val="2071033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Security Operations Metrics</a:t>
            </a:r>
          </a:p>
          <a:p>
            <a:pPr lvl="3"/>
            <a:r>
              <a:rPr lang="en-US" dirty="0"/>
              <a:t># of unmanaged devices on the network/month</a:t>
            </a:r>
          </a:p>
          <a:p>
            <a:pPr lvl="3"/>
            <a:r>
              <a:rPr lang="en-US" dirty="0"/>
              <a:t>% of legacy clients on the network/month</a:t>
            </a:r>
          </a:p>
          <a:p>
            <a:pPr lvl="3"/>
            <a:r>
              <a:rPr lang="en-US" dirty="0"/>
              <a:t>Avg time spent per alert by criticality</a:t>
            </a:r>
          </a:p>
          <a:p>
            <a:pPr lvl="3"/>
            <a:r>
              <a:rPr lang="en-US" dirty="0"/>
              <a:t>Mean time to recovery (MTTR)</a:t>
            </a:r>
          </a:p>
          <a:p>
            <a:pPr lvl="3"/>
            <a:r>
              <a:rPr lang="en-US" dirty="0"/>
              <a:t>Mean time to detection (MTTD)</a:t>
            </a:r>
          </a:p>
          <a:p>
            <a:pPr lvl="3"/>
            <a:r>
              <a:rPr lang="en-US" dirty="0"/>
              <a:t>% of incidents handled at Tier 1, 2, 3</a:t>
            </a:r>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Identifying Important Metrics</a:t>
            </a:r>
          </a:p>
        </p:txBody>
      </p:sp>
    </p:spTree>
    <p:extLst>
      <p:ext uri="{BB962C8B-B14F-4D97-AF65-F5344CB8AC3E}">
        <p14:creationId xmlns:p14="http://schemas.microsoft.com/office/powerpoint/2010/main" val="4119312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Security Operations Metrics</a:t>
            </a:r>
          </a:p>
          <a:p>
            <a:pPr lvl="3"/>
            <a:r>
              <a:rPr lang="en-US" dirty="0"/>
              <a:t>Avg incident handling time per analyst</a:t>
            </a:r>
          </a:p>
          <a:p>
            <a:pPr lvl="3"/>
            <a:r>
              <a:rPr lang="en-US" dirty="0"/>
              <a:t>% of incidents where you can make threat attribution</a:t>
            </a:r>
          </a:p>
          <a:p>
            <a:pPr lvl="3"/>
            <a:r>
              <a:rPr lang="en-US" dirty="0"/>
              <a:t># of false positives per period or per security platform</a:t>
            </a:r>
          </a:p>
          <a:p>
            <a:pPr lvl="3"/>
            <a:r>
              <a:rPr lang="en-US" dirty="0"/>
              <a:t>Average vulnerability age</a:t>
            </a:r>
          </a:p>
          <a:p>
            <a:pPr lvl="3"/>
            <a:r>
              <a:rPr lang="en-US" dirty="0"/>
              <a:t># misconfigured cloud assets</a:t>
            </a:r>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Identifying Important Metrics</a:t>
            </a:r>
          </a:p>
        </p:txBody>
      </p:sp>
    </p:spTree>
    <p:extLst>
      <p:ext uri="{BB962C8B-B14F-4D97-AF65-F5344CB8AC3E}">
        <p14:creationId xmlns:p14="http://schemas.microsoft.com/office/powerpoint/2010/main" val="400348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Enterprise Risk Metrics</a:t>
            </a:r>
          </a:p>
          <a:p>
            <a:pPr lvl="3"/>
            <a:r>
              <a:rPr lang="en-US" dirty="0"/>
              <a:t>The number of systemic risks identified</a:t>
            </a:r>
          </a:p>
          <a:p>
            <a:pPr lvl="3"/>
            <a:r>
              <a:rPr lang="en-US" dirty="0"/>
              <a:t>The percentage of key risks monitored</a:t>
            </a:r>
          </a:p>
          <a:p>
            <a:pPr lvl="3"/>
            <a:r>
              <a:rPr lang="en-US" dirty="0"/>
              <a:t>The percentage of key risks mitigated</a:t>
            </a:r>
          </a:p>
          <a:p>
            <a:r>
              <a:rPr lang="en-US" dirty="0"/>
              <a:t>Executive Level Reporting Metrics / CISO Dashboards</a:t>
            </a:r>
          </a:p>
          <a:p>
            <a:pPr lvl="3"/>
            <a:r>
              <a:rPr lang="en-US" dirty="0"/>
              <a:t>Focus on program level indicators </a:t>
            </a:r>
          </a:p>
          <a:p>
            <a:pPr lvl="3"/>
            <a:r>
              <a:rPr lang="en-US" dirty="0"/>
              <a:t>Refrain from reporting tactical metrics</a:t>
            </a:r>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Identifying Important Metrics</a:t>
            </a:r>
          </a:p>
        </p:txBody>
      </p:sp>
    </p:spTree>
    <p:extLst>
      <p:ext uri="{BB962C8B-B14F-4D97-AF65-F5344CB8AC3E}">
        <p14:creationId xmlns:p14="http://schemas.microsoft.com/office/powerpoint/2010/main" val="1672198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Overall volume of data the business generates</a:t>
            </a:r>
          </a:p>
          <a:p>
            <a:r>
              <a:rPr lang="en-US" dirty="0"/>
              <a:t>Detected intrusion attempts</a:t>
            </a:r>
          </a:p>
          <a:p>
            <a:r>
              <a:rPr lang="en-US" dirty="0"/>
              <a:t>Number of successful system logins</a:t>
            </a:r>
          </a:p>
          <a:p>
            <a:r>
              <a:rPr lang="en-US" dirty="0"/>
              <a:t># of security tickets closed</a:t>
            </a:r>
          </a:p>
          <a:p>
            <a:r>
              <a:rPr lang="en-US" dirty="0"/>
              <a:t># of dormant AD accounts</a:t>
            </a:r>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Identifying Less-Useful Metrics</a:t>
            </a:r>
          </a:p>
        </p:txBody>
      </p:sp>
    </p:spTree>
    <p:extLst>
      <p:ext uri="{BB962C8B-B14F-4D97-AF65-F5344CB8AC3E}">
        <p14:creationId xmlns:p14="http://schemas.microsoft.com/office/powerpoint/2010/main" val="8641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pPr marL="457200" indent="-457200">
              <a:buFont typeface="+mj-lt"/>
              <a:buAutoNum type="arabicPeriod"/>
            </a:pPr>
            <a:r>
              <a:rPr lang="en-US" dirty="0"/>
              <a:t>Manual method &amp; assessments</a:t>
            </a:r>
          </a:p>
          <a:p>
            <a:pPr marL="457200" indent="-457200">
              <a:buFont typeface="+mj-lt"/>
              <a:buAutoNum type="arabicPeriod"/>
            </a:pPr>
            <a:r>
              <a:rPr lang="en-US" dirty="0"/>
              <a:t>Scheduled reports</a:t>
            </a:r>
          </a:p>
          <a:p>
            <a:pPr marL="457200" indent="-457200">
              <a:buFont typeface="+mj-lt"/>
              <a:buAutoNum type="arabicPeriod"/>
            </a:pPr>
            <a:r>
              <a:rPr lang="en-US" dirty="0"/>
              <a:t>GRC tools </a:t>
            </a:r>
          </a:p>
          <a:p>
            <a:pPr marL="457200" indent="-457200">
              <a:buFont typeface="+mj-lt"/>
              <a:buAutoNum type="arabicPeriod"/>
            </a:pPr>
            <a:r>
              <a:rPr lang="en-US" dirty="0"/>
              <a:t>IRM dashboards</a:t>
            </a:r>
          </a:p>
          <a:p>
            <a:pPr marL="457200" indent="-457200">
              <a:buFont typeface="+mj-lt"/>
              <a:buAutoNum type="arabicPeriod"/>
            </a:pPr>
            <a:r>
              <a:rPr lang="en-US" dirty="0"/>
              <a:t>BI platforms</a:t>
            </a:r>
          </a:p>
          <a:p>
            <a:pPr marL="0" indent="0">
              <a:buNone/>
            </a:pPr>
            <a:endParaRPr lang="en-US" dirty="0"/>
          </a:p>
          <a:p>
            <a:pPr lvl="3"/>
            <a:endParaRPr lang="en-US" dirty="0"/>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Gathering &amp; Presenting Metrics</a:t>
            </a:r>
          </a:p>
        </p:txBody>
      </p:sp>
      <p:pic>
        <p:nvPicPr>
          <p:cNvPr id="1026" name="Picture 2">
            <a:extLst>
              <a:ext uri="{FF2B5EF4-FFF2-40B4-BE49-F238E27FC236}">
                <a16:creationId xmlns:a16="http://schemas.microsoft.com/office/drawing/2014/main" id="{873B06FA-8FA9-6746-A1F7-09DF6A251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657" y="1188720"/>
            <a:ext cx="5465156" cy="40988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2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Define the WHY &amp; your target audience</a:t>
            </a:r>
          </a:p>
          <a:p>
            <a:r>
              <a:rPr lang="en-US" dirty="0"/>
              <a:t>Clearly define your goals!!!</a:t>
            </a:r>
          </a:p>
          <a:p>
            <a:pPr lvl="3"/>
            <a:r>
              <a:rPr lang="en-US" sz="1800" dirty="0"/>
              <a:t>Both organizational and metric aligned goals</a:t>
            </a:r>
          </a:p>
          <a:p>
            <a:r>
              <a:rPr lang="en-US" dirty="0"/>
              <a:t>Get started immediately!  Grow as you go!</a:t>
            </a:r>
          </a:p>
          <a:p>
            <a:r>
              <a:rPr lang="en-US" dirty="0"/>
              <a:t>Agree on frequency and reporting structure</a:t>
            </a:r>
          </a:p>
          <a:p>
            <a:r>
              <a:rPr lang="en-US" dirty="0"/>
              <a:t>Create continuous improvement process around your metric program</a:t>
            </a:r>
          </a:p>
          <a:p>
            <a:r>
              <a:rPr lang="en-US" dirty="0"/>
              <a:t>Determine how to automate, simplify and consistently deliver metrics</a:t>
            </a:r>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Key Takeaways </a:t>
            </a:r>
          </a:p>
        </p:txBody>
      </p:sp>
      <p:pic>
        <p:nvPicPr>
          <p:cNvPr id="2" name="Picture 1">
            <a:extLst>
              <a:ext uri="{FF2B5EF4-FFF2-40B4-BE49-F238E27FC236}">
                <a16:creationId xmlns:a16="http://schemas.microsoft.com/office/drawing/2014/main" id="{B96BBA7D-8622-9348-8BD9-6BBD43F67AC7}"/>
              </a:ext>
            </a:extLst>
          </p:cNvPr>
          <p:cNvPicPr>
            <a:picLocks noChangeAspect="1"/>
          </p:cNvPicPr>
          <p:nvPr/>
        </p:nvPicPr>
        <p:blipFill>
          <a:blip r:embed="rId3"/>
          <a:stretch>
            <a:fillRect/>
          </a:stretch>
        </p:blipFill>
        <p:spPr>
          <a:xfrm>
            <a:off x="6832140" y="1089891"/>
            <a:ext cx="5089224" cy="2339109"/>
          </a:xfrm>
          <a:prstGeom prst="rect">
            <a:avLst/>
          </a:prstGeom>
        </p:spPr>
      </p:pic>
    </p:spTree>
    <p:extLst>
      <p:ext uri="{BB962C8B-B14F-4D97-AF65-F5344CB8AC3E}">
        <p14:creationId xmlns:p14="http://schemas.microsoft.com/office/powerpoint/2010/main" val="300155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ACF8F6-01D8-4CC3-8E36-8C03D4AE816A}"/>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EEDF11B7-109D-4008-B5DA-6E2A283222C5}"/>
              </a:ext>
            </a:extLst>
          </p:cNvPr>
          <p:cNvSpPr>
            <a:spLocks noGrp="1"/>
          </p:cNvSpPr>
          <p:nvPr>
            <p:ph type="body" sz="quarter" idx="10"/>
          </p:nvPr>
        </p:nvSpPr>
        <p:spPr>
          <a:xfrm>
            <a:off x="457199" y="2103119"/>
            <a:ext cx="11670145" cy="3706553"/>
          </a:xfrm>
        </p:spPr>
        <p:txBody>
          <a:bodyPr/>
          <a:lstStyle/>
          <a:p>
            <a:r>
              <a:rPr lang="en-US" dirty="0"/>
              <a:t>Frank DePaola</a:t>
            </a:r>
          </a:p>
          <a:p>
            <a:pPr>
              <a:lnSpc>
                <a:spcPct val="150000"/>
              </a:lnSpc>
            </a:pPr>
            <a:r>
              <a:rPr lang="en-US" b="1" dirty="0">
                <a:ea typeface="Tahoma"/>
                <a:cs typeface="Courier New"/>
              </a:rPr>
              <a:t>Resources: </a:t>
            </a:r>
            <a:r>
              <a:rPr lang="en-US" dirty="0"/>
              <a:t>https://github.com/Figgs1/evantaciso_2021</a:t>
            </a:r>
            <a:endParaRPr lang="en-US" b="1" dirty="0">
              <a:ea typeface="Tahoma"/>
              <a:cs typeface="Courier New"/>
            </a:endParaRPr>
          </a:p>
          <a:p>
            <a:pPr>
              <a:lnSpc>
                <a:spcPct val="150000"/>
              </a:lnSpc>
            </a:pPr>
            <a:r>
              <a:rPr lang="en-US" b="1" dirty="0">
                <a:ea typeface="Tahoma"/>
                <a:cs typeface="Courier New"/>
              </a:rPr>
              <a:t>LinkedIn: </a:t>
            </a:r>
            <a:r>
              <a:rPr lang="en-US" dirty="0">
                <a:ea typeface="Tahoma"/>
                <a:cs typeface="Courier New"/>
              </a:rPr>
              <a:t>/frankdepaola  </a:t>
            </a:r>
          </a:p>
          <a:p>
            <a:pPr>
              <a:lnSpc>
                <a:spcPct val="150000"/>
              </a:lnSpc>
            </a:pPr>
            <a:r>
              <a:rPr lang="en-US" b="1" dirty="0">
                <a:ea typeface="Tahoma"/>
                <a:cs typeface="Courier New"/>
              </a:rPr>
              <a:t>Twitter: </a:t>
            </a:r>
            <a:r>
              <a:rPr lang="en-US" dirty="0"/>
              <a:t>@fdepaola</a:t>
            </a:r>
            <a:endParaRPr lang="en-US" b="1" dirty="0"/>
          </a:p>
          <a:p>
            <a:endParaRPr lang="en-US" dirty="0"/>
          </a:p>
        </p:txBody>
      </p:sp>
    </p:spTree>
    <p:extLst>
      <p:ext uri="{BB962C8B-B14F-4D97-AF65-F5344CB8AC3E}">
        <p14:creationId xmlns:p14="http://schemas.microsoft.com/office/powerpoint/2010/main" val="18171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4B94A-1065-6540-8F3F-9AE485CA8232}"/>
              </a:ext>
            </a:extLst>
          </p:cNvPr>
          <p:cNvSpPr txBox="1"/>
          <p:nvPr/>
        </p:nvSpPr>
        <p:spPr>
          <a:xfrm>
            <a:off x="1813225" y="2813447"/>
            <a:ext cx="8565550" cy="1231106"/>
          </a:xfrm>
          <a:prstGeom prst="rect">
            <a:avLst/>
          </a:prstGeom>
          <a:noFill/>
        </p:spPr>
        <p:txBody>
          <a:bodyPr wrap="none" lIns="0" tIns="0" rIns="0" bIns="0" rtlCol="0">
            <a:spAutoFit/>
          </a:bodyPr>
          <a:lstStyle/>
          <a:p>
            <a:r>
              <a:rPr lang="en-US" sz="4000" dirty="0"/>
              <a:t>“What gets measured, gets managed”</a:t>
            </a:r>
          </a:p>
          <a:p>
            <a:r>
              <a:rPr lang="en-US" sz="4000" dirty="0"/>
              <a:t>  </a:t>
            </a:r>
            <a:r>
              <a:rPr lang="en-US" sz="3200" dirty="0"/>
              <a:t>-Peter Drucker</a:t>
            </a:r>
          </a:p>
        </p:txBody>
      </p:sp>
    </p:spTree>
    <p:extLst>
      <p:ext uri="{BB962C8B-B14F-4D97-AF65-F5344CB8AC3E}">
        <p14:creationId xmlns:p14="http://schemas.microsoft.com/office/powerpoint/2010/main" val="81986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4B94A-1065-6540-8F3F-9AE485CA8232}"/>
              </a:ext>
            </a:extLst>
          </p:cNvPr>
          <p:cNvSpPr txBox="1"/>
          <p:nvPr/>
        </p:nvSpPr>
        <p:spPr>
          <a:xfrm>
            <a:off x="3058309" y="3013501"/>
            <a:ext cx="6075381" cy="830997"/>
          </a:xfrm>
          <a:prstGeom prst="rect">
            <a:avLst/>
          </a:prstGeom>
          <a:noFill/>
        </p:spPr>
        <p:txBody>
          <a:bodyPr wrap="none" lIns="0" tIns="0" rIns="0" bIns="0" rtlCol="0">
            <a:spAutoFit/>
          </a:bodyPr>
          <a:lstStyle/>
          <a:p>
            <a:r>
              <a:rPr lang="en-US" sz="5400" dirty="0"/>
              <a:t>Determine the WHY</a:t>
            </a:r>
          </a:p>
        </p:txBody>
      </p:sp>
    </p:spTree>
    <p:extLst>
      <p:ext uri="{BB962C8B-B14F-4D97-AF65-F5344CB8AC3E}">
        <p14:creationId xmlns:p14="http://schemas.microsoft.com/office/powerpoint/2010/main" val="1219650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1" y="1737360"/>
            <a:ext cx="5212080" cy="3931920"/>
          </a:xfrm>
        </p:spPr>
        <p:txBody>
          <a:bodyPr>
            <a:normAutofit/>
          </a:bodyPr>
          <a:lstStyle/>
          <a:p>
            <a:pPr>
              <a:lnSpc>
                <a:spcPct val="90000"/>
              </a:lnSpc>
              <a:buFont typeface="Wingdings" pitchFamily="2" charset="2"/>
              <a:buChar char="ü"/>
            </a:pPr>
            <a:r>
              <a:rPr lang="en-US" dirty="0"/>
              <a:t> Measure the effectiveness &amp; quality of security program activities </a:t>
            </a:r>
          </a:p>
          <a:p>
            <a:pPr>
              <a:lnSpc>
                <a:spcPct val="90000"/>
              </a:lnSpc>
              <a:buFont typeface="Wingdings" pitchFamily="2" charset="2"/>
              <a:buChar char="ü"/>
            </a:pPr>
            <a:r>
              <a:rPr lang="en-US" dirty="0"/>
              <a:t> Demonstrate business value when aligned with organizational goals </a:t>
            </a:r>
          </a:p>
          <a:p>
            <a:pPr>
              <a:lnSpc>
                <a:spcPct val="90000"/>
              </a:lnSpc>
              <a:buFont typeface="Wingdings" pitchFamily="2" charset="2"/>
              <a:buChar char="ü"/>
            </a:pPr>
            <a:r>
              <a:rPr lang="en-US" dirty="0"/>
              <a:t> Prove ROI on security investments</a:t>
            </a:r>
          </a:p>
          <a:p>
            <a:pPr>
              <a:lnSpc>
                <a:spcPct val="90000"/>
              </a:lnSpc>
              <a:buFont typeface="Wingdings" pitchFamily="2" charset="2"/>
              <a:buChar char="ü"/>
            </a:pPr>
            <a:r>
              <a:rPr lang="en-US" dirty="0"/>
              <a:t> Validate the effective management of organizational risk </a:t>
            </a:r>
          </a:p>
          <a:p>
            <a:pPr>
              <a:lnSpc>
                <a:spcPct val="90000"/>
              </a:lnSpc>
              <a:buFont typeface="Wingdings" pitchFamily="2" charset="2"/>
              <a:buChar char="ü"/>
            </a:pPr>
            <a:r>
              <a:rPr lang="en-US" dirty="0"/>
              <a:t> Articulate focus of security investments and results</a:t>
            </a:r>
          </a:p>
          <a:p>
            <a:pPr>
              <a:lnSpc>
                <a:spcPct val="90000"/>
              </a:lnSpc>
            </a:pPr>
            <a:endParaRPr lang="en-US" dirty="0"/>
          </a:p>
          <a:p>
            <a:pPr marL="0" indent="0">
              <a:lnSpc>
                <a:spcPct val="90000"/>
              </a:lnSpc>
              <a:buNone/>
            </a:pPr>
            <a:endParaRPr lang="en-US" dirty="0"/>
          </a:p>
        </p:txBody>
      </p:sp>
      <p:pic>
        <p:nvPicPr>
          <p:cNvPr id="3074" name="Picture 2" descr="3 Key Marketing Takeaways from Simon Sinek&amp;#39;s &amp;quot;Start With Why&amp;quot;">
            <a:extLst>
              <a:ext uri="{FF2B5EF4-FFF2-40B4-BE49-F238E27FC236}">
                <a16:creationId xmlns:a16="http://schemas.microsoft.com/office/drawing/2014/main" id="{390325DC-E1EA-7C45-8661-3BCE5AD5D6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34765" y="1737360"/>
            <a:ext cx="3984815" cy="3931920"/>
          </a:xfrm>
          <a:prstGeom prst="rect">
            <a:avLst/>
          </a:prstGeom>
          <a:solidFill>
            <a:srgbClr val="FFFFFF"/>
          </a:solidFill>
        </p:spPr>
      </p:pic>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a:xfrm>
            <a:off x="457200" y="457200"/>
            <a:ext cx="11251074" cy="457200"/>
          </a:xfrm>
        </p:spPr>
        <p:txBody>
          <a:bodyPr wrap="square" anchor="t">
            <a:normAutofit/>
          </a:bodyPr>
          <a:lstStyle/>
          <a:p>
            <a:r>
              <a:rPr lang="en-US" dirty="0"/>
              <a:t>Determine the WHY</a:t>
            </a:r>
          </a:p>
        </p:txBody>
      </p:sp>
    </p:spTree>
    <p:extLst>
      <p:ext uri="{BB962C8B-B14F-4D97-AF65-F5344CB8AC3E}">
        <p14:creationId xmlns:p14="http://schemas.microsoft.com/office/powerpoint/2010/main" val="187527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734800" cy="3931920"/>
          </a:xfrm>
        </p:spPr>
        <p:txBody>
          <a:bodyPr/>
          <a:lstStyle/>
          <a:p>
            <a:pPr>
              <a:buFont typeface="Wingdings" pitchFamily="2" charset="2"/>
              <a:buChar char="ü"/>
            </a:pPr>
            <a:r>
              <a:rPr lang="en-US" dirty="0"/>
              <a:t> Measure security program progress &amp; maturity over time </a:t>
            </a:r>
          </a:p>
          <a:p>
            <a:pPr>
              <a:buFont typeface="Wingdings" pitchFamily="2" charset="2"/>
              <a:buChar char="ü"/>
            </a:pPr>
            <a:r>
              <a:rPr lang="en-US" dirty="0"/>
              <a:t> Highlight cost avoidance from security incidents</a:t>
            </a:r>
          </a:p>
          <a:p>
            <a:pPr>
              <a:buFont typeface="Wingdings" pitchFamily="2" charset="2"/>
              <a:buChar char="ü"/>
            </a:pPr>
            <a:r>
              <a:rPr lang="en-US" dirty="0"/>
              <a:t> Keep third-parties, vendors, &amp; suppliers honest</a:t>
            </a:r>
          </a:p>
          <a:p>
            <a:pPr>
              <a:buFont typeface="Wingdings" pitchFamily="2" charset="2"/>
              <a:buChar char="ü"/>
            </a:pPr>
            <a:r>
              <a:rPr lang="en-US" dirty="0"/>
              <a:t> Identify program deficiencies</a:t>
            </a:r>
          </a:p>
          <a:p>
            <a:pPr>
              <a:buFont typeface="Wingdings" pitchFamily="2" charset="2"/>
              <a:buChar char="ü"/>
            </a:pPr>
            <a:r>
              <a:rPr lang="en-US" dirty="0"/>
              <a:t> Benchmark capabilities &amp; maturity against industry peers</a:t>
            </a:r>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Determine the WHY</a:t>
            </a:r>
          </a:p>
        </p:txBody>
      </p:sp>
    </p:spTree>
    <p:extLst>
      <p:ext uri="{BB962C8B-B14F-4D97-AF65-F5344CB8AC3E}">
        <p14:creationId xmlns:p14="http://schemas.microsoft.com/office/powerpoint/2010/main" val="170861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4B94A-1065-6540-8F3F-9AE485CA8232}"/>
              </a:ext>
            </a:extLst>
          </p:cNvPr>
          <p:cNvSpPr txBox="1"/>
          <p:nvPr/>
        </p:nvSpPr>
        <p:spPr>
          <a:xfrm>
            <a:off x="2878869" y="3013501"/>
            <a:ext cx="6923818" cy="830997"/>
          </a:xfrm>
          <a:prstGeom prst="rect">
            <a:avLst/>
          </a:prstGeom>
          <a:noFill/>
        </p:spPr>
        <p:txBody>
          <a:bodyPr wrap="none" lIns="0" tIns="0" rIns="0" bIns="0" rtlCol="0">
            <a:spAutoFit/>
          </a:bodyPr>
          <a:lstStyle/>
          <a:p>
            <a:r>
              <a:rPr lang="en-US" sz="5400" dirty="0"/>
              <a:t>Defining the Challenge</a:t>
            </a:r>
          </a:p>
        </p:txBody>
      </p:sp>
    </p:spTree>
    <p:extLst>
      <p:ext uri="{BB962C8B-B14F-4D97-AF65-F5344CB8AC3E}">
        <p14:creationId xmlns:p14="http://schemas.microsoft.com/office/powerpoint/2010/main" val="101067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7E6AB-FEE6-3C4C-B36A-6F2783C0A08B}"/>
              </a:ext>
            </a:extLst>
          </p:cNvPr>
          <p:cNvSpPr>
            <a:spLocks noGrp="1"/>
          </p:cNvSpPr>
          <p:nvPr>
            <p:ph sz="quarter" idx="10"/>
          </p:nvPr>
        </p:nvSpPr>
        <p:spPr>
          <a:xfrm>
            <a:off x="457199" y="1737360"/>
            <a:ext cx="10977419" cy="4663440"/>
          </a:xfrm>
        </p:spPr>
        <p:txBody>
          <a:bodyPr/>
          <a:lstStyle/>
          <a:p>
            <a:r>
              <a:rPr lang="en-US" dirty="0"/>
              <a:t>Hard to justify spending resources on measuring security, versus doing security </a:t>
            </a:r>
          </a:p>
          <a:p>
            <a:r>
              <a:rPr lang="en-US" dirty="0"/>
              <a:t>Determining what to measure requires input from multiple parties</a:t>
            </a:r>
          </a:p>
          <a:p>
            <a:r>
              <a:rPr lang="en-US" dirty="0"/>
              <a:t>Establishing baselines</a:t>
            </a:r>
          </a:p>
          <a:p>
            <a:r>
              <a:rPr lang="en-US" dirty="0"/>
              <a:t>Reporting metrics without a supporting goal</a:t>
            </a:r>
          </a:p>
          <a:p>
            <a:r>
              <a:rPr lang="en-US" dirty="0"/>
              <a:t>Ensuring data completeness and accuracy </a:t>
            </a:r>
          </a:p>
          <a:p>
            <a:r>
              <a:rPr lang="en-US" dirty="0"/>
              <a:t>Educating the organization </a:t>
            </a:r>
          </a:p>
          <a:p>
            <a:pPr marL="0" indent="0">
              <a:buNone/>
            </a:pPr>
            <a:endParaRPr lang="en-US" dirty="0"/>
          </a:p>
        </p:txBody>
      </p:sp>
      <p:sp>
        <p:nvSpPr>
          <p:cNvPr id="3" name="Title 2">
            <a:extLst>
              <a:ext uri="{FF2B5EF4-FFF2-40B4-BE49-F238E27FC236}">
                <a16:creationId xmlns:a16="http://schemas.microsoft.com/office/drawing/2014/main" id="{D669AD65-0C0B-4B4F-A764-95A807C37292}"/>
              </a:ext>
            </a:extLst>
          </p:cNvPr>
          <p:cNvSpPr>
            <a:spLocks noGrp="1"/>
          </p:cNvSpPr>
          <p:nvPr>
            <p:ph type="title"/>
          </p:nvPr>
        </p:nvSpPr>
        <p:spPr/>
        <p:txBody>
          <a:bodyPr/>
          <a:lstStyle/>
          <a:p>
            <a:r>
              <a:rPr lang="en-US" dirty="0"/>
              <a:t>Defining the Challenge</a:t>
            </a:r>
          </a:p>
        </p:txBody>
      </p:sp>
      <p:pic>
        <p:nvPicPr>
          <p:cNvPr id="1026" name="Picture 2" descr="measuring-risk-blocks – CLTRe – the Yardstick of Culture">
            <a:extLst>
              <a:ext uri="{FF2B5EF4-FFF2-40B4-BE49-F238E27FC236}">
                <a16:creationId xmlns:a16="http://schemas.microsoft.com/office/drawing/2014/main" id="{79463436-E696-7249-AF4D-9D4D098E0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092" y="3027680"/>
            <a:ext cx="3911600" cy="208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536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B94F03-AF49-44E4-825F-783CF6BE9DCE}"/>
              </a:ext>
            </a:extLst>
          </p:cNvPr>
          <p:cNvSpPr>
            <a:spLocks noGrp="1"/>
          </p:cNvSpPr>
          <p:nvPr>
            <p:ph sz="quarter" idx="10"/>
          </p:nvPr>
        </p:nvSpPr>
        <p:spPr>
          <a:xfrm>
            <a:off x="457200" y="1737360"/>
            <a:ext cx="11250613" cy="3931920"/>
          </a:xfrm>
        </p:spPr>
        <p:txBody>
          <a:bodyPr/>
          <a:lstStyle/>
          <a:p>
            <a:r>
              <a:rPr lang="en-US" dirty="0"/>
              <a:t>Knowing when to report on qualitative versus quantitative metrics</a:t>
            </a:r>
          </a:p>
          <a:p>
            <a:r>
              <a:rPr lang="en-US" dirty="0"/>
              <a:t>Identifying the target audience</a:t>
            </a:r>
          </a:p>
          <a:p>
            <a:r>
              <a:rPr lang="en-US" dirty="0"/>
              <a:t>Individual metrics can be composed of data from multiple sources</a:t>
            </a:r>
          </a:p>
          <a:p>
            <a:r>
              <a:rPr lang="en-US" dirty="0"/>
              <a:t>Determining which sources to pull data from</a:t>
            </a:r>
          </a:p>
          <a:p>
            <a:r>
              <a:rPr lang="en-US" dirty="0"/>
              <a:t>Average US companies use 80 different security tools </a:t>
            </a:r>
          </a:p>
          <a:p>
            <a:pPr marL="0" indent="0">
              <a:buNone/>
            </a:pPr>
            <a:endParaRPr lang="en-US" dirty="0"/>
          </a:p>
        </p:txBody>
      </p:sp>
      <p:sp>
        <p:nvSpPr>
          <p:cNvPr id="5" name="Title 4">
            <a:extLst>
              <a:ext uri="{FF2B5EF4-FFF2-40B4-BE49-F238E27FC236}">
                <a16:creationId xmlns:a16="http://schemas.microsoft.com/office/drawing/2014/main" id="{6A2EA6E7-4DD0-403B-BDB3-11C68F7A6471}"/>
              </a:ext>
            </a:extLst>
          </p:cNvPr>
          <p:cNvSpPr>
            <a:spLocks noGrp="1"/>
          </p:cNvSpPr>
          <p:nvPr>
            <p:ph type="title"/>
          </p:nvPr>
        </p:nvSpPr>
        <p:spPr/>
        <p:txBody>
          <a:bodyPr/>
          <a:lstStyle/>
          <a:p>
            <a:r>
              <a:rPr lang="en-US" dirty="0"/>
              <a:t>Defining the Challenge</a:t>
            </a:r>
          </a:p>
        </p:txBody>
      </p:sp>
    </p:spTree>
    <p:extLst>
      <p:ext uri="{BB962C8B-B14F-4D97-AF65-F5344CB8AC3E}">
        <p14:creationId xmlns:p14="http://schemas.microsoft.com/office/powerpoint/2010/main" val="199529984"/>
      </p:ext>
    </p:extLst>
  </p:cSld>
  <p:clrMapOvr>
    <a:masterClrMapping/>
  </p:clrMapOvr>
</p:sld>
</file>

<file path=ppt/theme/theme1.xml><?xml version="1.0" encoding="utf-8"?>
<a:theme xmlns:a="http://schemas.openxmlformats.org/drawingml/2006/main" name="Evanta Template 2019 v1.0">
  <a:themeElements>
    <a:clrScheme name="Evanta 2">
      <a:dk1>
        <a:srgbClr val="282828"/>
      </a:dk1>
      <a:lt1>
        <a:srgbClr val="FFFFFF"/>
      </a:lt1>
      <a:dk2>
        <a:srgbClr val="002856"/>
      </a:dk2>
      <a:lt2>
        <a:srgbClr val="FFFFFF"/>
      </a:lt2>
      <a:accent1>
        <a:srgbClr val="002856"/>
      </a:accent1>
      <a:accent2>
        <a:srgbClr val="BCBEC0"/>
      </a:accent2>
      <a:accent3>
        <a:srgbClr val="4330FF"/>
      </a:accent3>
      <a:accent4>
        <a:srgbClr val="FF504B"/>
      </a:accent4>
      <a:accent5>
        <a:srgbClr val="6D6E71"/>
      </a:accent5>
      <a:accent6>
        <a:srgbClr val="282828"/>
      </a:accent6>
      <a:hlink>
        <a:srgbClr val="0052D7"/>
      </a:hlink>
      <a:folHlink>
        <a:srgbClr val="0045B5"/>
      </a:folHlink>
    </a:clrScheme>
    <a:fontScheme name="Tahoma">
      <a:majorFont>
        <a:latin typeface="Tahoma"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ahoma"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a:defPPr>
      </a:lstStyle>
    </a:txDef>
  </a:objectDefaults>
  <a:extraClrSchemeLst/>
  <a:extLst>
    <a:ext uri="{05A4C25C-085E-4340-85A3-A5531E510DB2}">
      <thm15:themeFamily xmlns:thm15="http://schemas.microsoft.com/office/thememl/2012/main" name="Evanta Rebrand Template NEW good" id="{B9BCD90D-84FE-1C41-A185-60CDB6A11191}" vid="{B9A7040B-2586-374B-B213-939B0E7D8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tner">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Evanta Template 2019 v1</Template>
  <TotalTime>0</TotalTime>
  <Words>3083</Words>
  <Application>Microsoft Macintosh PowerPoint</Application>
  <PresentationFormat>Widescreen</PresentationFormat>
  <Paragraphs>291</Paragraphs>
  <Slides>27</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Courier</vt:lpstr>
      <vt:lpstr>Courier New</vt:lpstr>
      <vt:lpstr>Tahoma</vt:lpstr>
      <vt:lpstr>Wingdings</vt:lpstr>
      <vt:lpstr>Evanta Template 2019 v1.0</vt:lpstr>
      <vt:lpstr>Building Effective Metric Programs</vt:lpstr>
      <vt:lpstr>Agenda</vt:lpstr>
      <vt:lpstr>PowerPoint Presentation</vt:lpstr>
      <vt:lpstr>PowerPoint Presentation</vt:lpstr>
      <vt:lpstr>Determine the WHY</vt:lpstr>
      <vt:lpstr>Determine the WHY</vt:lpstr>
      <vt:lpstr>PowerPoint Presentation</vt:lpstr>
      <vt:lpstr>Defining the Challenge</vt:lpstr>
      <vt:lpstr>Defining the Challenge</vt:lpstr>
      <vt:lpstr>Information Security Vendor Landscape</vt:lpstr>
      <vt:lpstr>PowerPoint Presentation</vt:lpstr>
      <vt:lpstr>Getting Started</vt:lpstr>
      <vt:lpstr>Program Structure Approaches</vt:lpstr>
      <vt:lpstr>Metric Hierarchy</vt:lpstr>
      <vt:lpstr>Metric Program Checklist</vt:lpstr>
      <vt:lpstr>Ask Questions</vt:lpstr>
      <vt:lpstr>Answer Questions</vt:lpstr>
      <vt:lpstr>Metric Operating Model</vt:lpstr>
      <vt:lpstr>Cybersecurity Reporting Maturity Model</vt:lpstr>
      <vt:lpstr>PowerPoint Presentation</vt:lpstr>
      <vt:lpstr>Identifying Important Metrics</vt:lpstr>
      <vt:lpstr>Identifying Important Metrics</vt:lpstr>
      <vt:lpstr>Identifying Important Metrics</vt:lpstr>
      <vt:lpstr>Identifying Less-Useful Metrics</vt:lpstr>
      <vt:lpstr>Gathering &amp; Presenting Metrics</vt:lpstr>
      <vt:lpstr>Key Takeaways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Evanta Presentation</dc:title>
  <dc:subject/>
  <dc:creator/>
  <cp:keywords/>
  <dc:description/>
  <cp:lastModifiedBy/>
  <cp:revision>16</cp:revision>
  <dcterms:created xsi:type="dcterms:W3CDTF">2019-06-27T07:44:50Z</dcterms:created>
  <dcterms:modified xsi:type="dcterms:W3CDTF">2021-11-09T22:13:06Z</dcterms:modified>
  <cp:category/>
</cp:coreProperties>
</file>